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Google Sans"/>
      <p:regular r:id="rId47"/>
      <p:bold r:id="rId48"/>
      <p:italic r:id="rId49"/>
      <p:boldItalic r:id="rId50"/>
    </p:embeddedFont>
    <p:embeddedFont>
      <p:font typeface="Google Sans Medium"/>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78">
          <p15:clr>
            <a:srgbClr val="A4A3A4"/>
          </p15:clr>
        </p15:guide>
        <p15:guide id="3" pos="216">
          <p15:clr>
            <a:srgbClr val="9AA0A6"/>
          </p15:clr>
        </p15:guide>
        <p15:guide id="4" pos="576">
          <p15:clr>
            <a:srgbClr val="9AA0A6"/>
          </p15:clr>
        </p15:guide>
        <p15:guide id="5" pos="673">
          <p15:clr>
            <a:srgbClr val="9AA0A6"/>
          </p15:clr>
        </p15:guide>
        <p15:guide id="6" pos="1035">
          <p15:clr>
            <a:srgbClr val="9AA0A6"/>
          </p15:clr>
        </p15:guide>
        <p15:guide id="7" pos="1130">
          <p15:clr>
            <a:srgbClr val="9AA0A6"/>
          </p15:clr>
        </p15:guide>
        <p15:guide id="8" pos="1482">
          <p15:clr>
            <a:srgbClr val="9AA0A6"/>
          </p15:clr>
        </p15:guide>
        <p15:guide id="9" pos="1569">
          <p15:clr>
            <a:srgbClr val="9AA0A6"/>
          </p15:clr>
        </p15:guide>
        <p15:guide id="10" pos="1929">
          <p15:clr>
            <a:srgbClr val="9AA0A6"/>
          </p15:clr>
        </p15:guide>
        <p15:guide id="11" pos="2031">
          <p15:clr>
            <a:srgbClr val="9AA0A6"/>
          </p15:clr>
        </p15:guide>
        <p15:guide id="12" pos="2388">
          <p15:clr>
            <a:srgbClr val="9AA0A6"/>
          </p15:clr>
        </p15:guide>
        <p15:guide id="13" pos="2478">
          <p15:clr>
            <a:srgbClr val="9AA0A6"/>
          </p15:clr>
        </p15:guide>
        <p15:guide id="14" pos="5169">
          <p15:clr>
            <a:srgbClr val="9AA0A6"/>
          </p15:clr>
        </p15:guide>
        <p15:guide id="15" pos="5087">
          <p15:clr>
            <a:srgbClr val="9AA0A6"/>
          </p15:clr>
        </p15:guide>
        <p15:guide id="16" pos="4725">
          <p15:clr>
            <a:srgbClr val="9AA0A6"/>
          </p15:clr>
        </p15:guide>
        <p15:guide id="17" pos="5522">
          <p15:clr>
            <a:srgbClr val="9AA0A6"/>
          </p15:clr>
        </p15:guide>
        <p15:guide id="18" pos="4630">
          <p15:clr>
            <a:srgbClr val="9AA0A6"/>
          </p15:clr>
        </p15:guide>
        <p15:guide id="19" pos="4278">
          <p15:clr>
            <a:srgbClr val="9AA0A6"/>
          </p15:clr>
        </p15:guide>
        <p15:guide id="20" pos="4191">
          <p15:clr>
            <a:srgbClr val="9AA0A6"/>
          </p15:clr>
        </p15:guide>
        <p15:guide id="21" pos="3824">
          <p15:clr>
            <a:srgbClr val="9AA0A6"/>
          </p15:clr>
        </p15:guide>
        <p15:guide id="22" pos="3737">
          <p15:clr>
            <a:srgbClr val="9AA0A6"/>
          </p15:clr>
        </p15:guide>
        <p15:guide id="23" pos="2927">
          <p15:clr>
            <a:srgbClr val="9AA0A6"/>
          </p15:clr>
        </p15:guide>
        <p15:guide id="24" pos="2833">
          <p15:clr>
            <a:srgbClr val="9AA0A6"/>
          </p15:clr>
        </p15:guide>
        <p15:guide id="25" pos="3282">
          <p15:clr>
            <a:srgbClr val="9AA0A6"/>
          </p15:clr>
        </p15:guide>
        <p15:guide id="26" pos="3378">
          <p15:clr>
            <a:srgbClr val="9AA0A6"/>
          </p15:clr>
        </p15:guide>
        <p15:guide id="27" orient="horz" pos="1080">
          <p15:clr>
            <a:srgbClr val="9AA0A6"/>
          </p15:clr>
        </p15:guide>
        <p15:guide id="28" orient="horz" pos="307">
          <p15:clr>
            <a:srgbClr val="9AA0A6"/>
          </p15:clr>
        </p15:guide>
        <p15:guide id="29" orient="horz" pos="489">
          <p15:clr>
            <a:srgbClr val="9AA0A6"/>
          </p15:clr>
        </p15:guide>
        <p15:guide id="30" orient="horz" pos="588">
          <p15:clr>
            <a:srgbClr val="9AA0A6"/>
          </p15:clr>
        </p15:guide>
        <p15:guide id="31" orient="horz" pos="849">
          <p15:clr>
            <a:srgbClr val="9AA0A6"/>
          </p15:clr>
        </p15:guide>
        <p15:guide id="32" orient="horz" pos="948">
          <p15:clr>
            <a:srgbClr val="9AA0A6"/>
          </p15:clr>
        </p15:guide>
        <p15:guide id="33" orient="horz" pos="2022">
          <p15:clr>
            <a:srgbClr val="9AA0A6"/>
          </p15:clr>
        </p15:guide>
        <p15:guide id="34" orient="horz" pos="1929">
          <p15:clr>
            <a:srgbClr val="9AA0A6"/>
          </p15:clr>
        </p15:guide>
        <p15:guide id="35" orient="horz" pos="1576">
          <p15:clr>
            <a:srgbClr val="9AA0A6"/>
          </p15:clr>
        </p15:guide>
        <p15:guide id="36" orient="horz" pos="1311">
          <p15:clr>
            <a:srgbClr val="9AA0A6"/>
          </p15:clr>
        </p15:guide>
        <p15:guide id="37" orient="horz" pos="1224">
          <p15:clr>
            <a:srgbClr val="9AA0A6"/>
          </p15:clr>
        </p15:guide>
        <p15:guide id="38" orient="horz" pos="162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Phil Wagner"/>
  <p:cmAuthor clrIdx="1" id="1" initials="" lastIdx="1" name="Emily Kemp"/>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78"/>
        <p:guide pos="216"/>
        <p:guide pos="576"/>
        <p:guide pos="673"/>
        <p:guide pos="1035"/>
        <p:guide pos="1130"/>
        <p:guide pos="1482"/>
        <p:guide pos="1569"/>
        <p:guide pos="1929"/>
        <p:guide pos="2031"/>
        <p:guide pos="2388"/>
        <p:guide pos="2478"/>
        <p:guide pos="5169"/>
        <p:guide pos="5087"/>
        <p:guide pos="4725"/>
        <p:guide pos="5522"/>
        <p:guide pos="4630"/>
        <p:guide pos="4278"/>
        <p:guide pos="4191"/>
        <p:guide pos="3824"/>
        <p:guide pos="3737"/>
        <p:guide pos="2927"/>
        <p:guide pos="2833"/>
        <p:guide pos="3282"/>
        <p:guide pos="3378"/>
        <p:guide pos="1080" orient="horz"/>
        <p:guide pos="307" orient="horz"/>
        <p:guide pos="489" orient="horz"/>
        <p:guide pos="588" orient="horz"/>
        <p:guide pos="849" orient="horz"/>
        <p:guide pos="948" orient="horz"/>
        <p:guide pos="2022" orient="horz"/>
        <p:guide pos="1929" orient="horz"/>
        <p:guide pos="1576" orient="horz"/>
        <p:guide pos="1311" orient="horz"/>
        <p:guide pos="1224" orient="horz"/>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GoogleSans-bold.fntdata"/><Relationship Id="rId47" Type="http://schemas.openxmlformats.org/officeDocument/2006/relationships/font" Target="fonts/GoogleSans-regular.fntdata"/><Relationship Id="rId49" Type="http://schemas.openxmlformats.org/officeDocument/2006/relationships/font" Target="fonts/Google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Medium-regular.fntdata"/><Relationship Id="rId50" Type="http://schemas.openxmlformats.org/officeDocument/2006/relationships/font" Target="fonts/GoogleSans-boldItalic.fntdata"/><Relationship Id="rId53" Type="http://schemas.openxmlformats.org/officeDocument/2006/relationships/font" Target="fonts/GoogleSansMedium-italic.fntdata"/><Relationship Id="rId52" Type="http://schemas.openxmlformats.org/officeDocument/2006/relationships/font" Target="fonts/GoogleSansMedium-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GoogleSansMedium-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04T20:34:56.022">
    <p:pos x="672" y="0"/>
    <p:text>This video is not external +pwagner@google.com</p:text>
  </p:cm>
  <p:cm authorId="0" idx="2" dt="2019-05-23T17:30:46.444">
    <p:pos x="672" y="0"/>
    <p:text>+aidam@google.com externalizing this video will need to be a part of our process</p:text>
  </p:cm>
  <p:cm authorId="1" idx="1" dt="2019-06-04T20:09:04.307">
    <p:pos x="672" y="0"/>
    <p:text>Who owns / created this video?</p:text>
  </p:cm>
  <p:cm authorId="0" idx="3" dt="2019-06-04T20:34:56.022">
    <p:pos x="672" y="0"/>
    <p:text>I would check with +aidam@google.com or Josh Kenitzer (now on engRes if necessary) as I was not involved but I believe it was the engEDU video team.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59bMh59JQD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time_continue=3&amp;v=f_uwKZIAeM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pedia.org/wiki/Timeline_of_machine_learning" TargetMode="External"/><Relationship Id="rId3" Type="http://schemas.openxmlformats.org/officeDocument/2006/relationships/hyperlink" Target="https://cloud.withgoogle.com/build/data-analytics/explore-history-machine-learn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lion-big-cat-predator-safari-515028/"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jector.tensorflow.or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ensorflow/neural-style-transfer-creating-art-with-deep-learning-using-tf-keras-and-eager-execution-7d541ac31398" TargetMode="External"/><Relationship Id="rId3" Type="http://schemas.openxmlformats.org/officeDocument/2006/relationships/hyperlink" Target="https://deepmind.com/blog/wavenet-launches-google-assistan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411c120f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411c120f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839ae59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839ae59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Machine learning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no perfect formula determining how much a home would cost based on its location.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other factors that could play a part in how much a home price costs.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839ae595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839ae595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Rule-based approach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Online payments are a straightforward logical process. It is possible for a programmer to confidently program the exact steps necessary.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Fraud detection, knowing whether a credit card number was stolen and used inappropriately is much more complex and hard to define. Machine learning could be used for this specific part of an online payment system.</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39ae595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39ae59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Machine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a:t>
            </a:r>
            <a:r>
              <a:rPr lang="en">
                <a:solidFill>
                  <a:schemeClr val="dk1"/>
                </a:solidFill>
              </a:rPr>
              <a:t> are too many variables to try and create rules for every situation.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two photos are alike, so even a photo of a famous landmark could be captured at different angles, times of day/lighting. This would make it much harder to define what an object is in code. Machine learning builds a representation from many examples like this so it can be more flexible and able to handle these situations.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5a7f91570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5a7f91570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Machine learning will not become the default option for software. It is best suited for certain situations but not all.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Question: What are other examples of machine learning you could imagine?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790a4df3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790a4df3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While machine learning offers powerful new opportunities, implementing a machine learning system can be more complex than traditional software. This is primarily because a machine learning system is only as good as the data it is trained on. In this section, I'll provide an overview of the process as well as important considerations.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790a4df3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790a4df3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Play the video.</a:t>
            </a:r>
            <a:endParaRPr/>
          </a:p>
          <a:p>
            <a:pPr indent="0" lvl="0" marL="0" rtl="0" algn="l">
              <a:lnSpc>
                <a:spcPct val="115000"/>
              </a:lnSpc>
              <a:spcBef>
                <a:spcPts val="1600"/>
              </a:spcBef>
              <a:spcAft>
                <a:spcPts val="1600"/>
              </a:spcAft>
              <a:buNone/>
            </a:pPr>
            <a:r>
              <a:rPr lang="en"/>
              <a:t>Video Source: Google (4:20)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6a6147d6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6a6147d6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Machine learning begins with the needs of your user and business.</a:t>
            </a:r>
            <a:endParaRPr/>
          </a:p>
          <a:p>
            <a:pPr indent="-298450" lvl="0" marL="457200" rtl="0" algn="l">
              <a:lnSpc>
                <a:spcPct val="115000"/>
              </a:lnSpc>
              <a:spcBef>
                <a:spcPts val="0"/>
              </a:spcBef>
              <a:spcAft>
                <a:spcPts val="0"/>
              </a:spcAft>
              <a:buSzPts val="1100"/>
              <a:buAutoNum type="arabicPeriod"/>
            </a:pPr>
            <a:r>
              <a:rPr lang="en"/>
              <a:t>With this in mind, you define an objective so you know how to proceed.</a:t>
            </a:r>
            <a:endParaRPr/>
          </a:p>
          <a:p>
            <a:pPr indent="-298450" lvl="1" marL="914400" rtl="0" algn="l">
              <a:lnSpc>
                <a:spcPct val="115000"/>
              </a:lnSpc>
              <a:spcBef>
                <a:spcPts val="0"/>
              </a:spcBef>
              <a:spcAft>
                <a:spcPts val="0"/>
              </a:spcAft>
              <a:buSzPts val="1100"/>
              <a:buAutoNum type="alphaLcPeriod"/>
            </a:pPr>
            <a:r>
              <a:rPr lang="en"/>
              <a:t>Examples could include:</a:t>
            </a:r>
            <a:endParaRPr/>
          </a:p>
          <a:p>
            <a:pPr indent="-298450" lvl="2" marL="1371600" rtl="0" algn="l">
              <a:lnSpc>
                <a:spcPct val="115000"/>
              </a:lnSpc>
              <a:spcBef>
                <a:spcPts val="0"/>
              </a:spcBef>
              <a:spcAft>
                <a:spcPts val="0"/>
              </a:spcAft>
              <a:buSzPts val="1100"/>
              <a:buAutoNum type="romanLcPeriod"/>
            </a:pPr>
            <a:r>
              <a:rPr lang="en"/>
              <a:t>Predict which friends a user is likely to share a photo with.</a:t>
            </a:r>
            <a:endParaRPr/>
          </a:p>
          <a:p>
            <a:pPr indent="-298450" lvl="2" marL="1371600" rtl="0" algn="l">
              <a:lnSpc>
                <a:spcPct val="115000"/>
              </a:lnSpc>
              <a:spcBef>
                <a:spcPts val="0"/>
              </a:spcBef>
              <a:spcAft>
                <a:spcPts val="0"/>
              </a:spcAft>
              <a:buSzPts val="1100"/>
              <a:buAutoNum type="romanLcPeriod"/>
            </a:pPr>
            <a:r>
              <a:rPr lang="en"/>
              <a:t>Suggest the user should eat in a new city based on the restaurants they have visited in the past.</a:t>
            </a:r>
            <a:endParaRPr/>
          </a:p>
          <a:p>
            <a:pPr indent="-298450" lvl="1" marL="914400" rtl="0" algn="l">
              <a:lnSpc>
                <a:spcPct val="115000"/>
              </a:lnSpc>
              <a:spcBef>
                <a:spcPts val="0"/>
              </a:spcBef>
              <a:spcAft>
                <a:spcPts val="0"/>
              </a:spcAft>
              <a:buSzPts val="1100"/>
              <a:buAutoNum type="alphaLcPeriod"/>
            </a:pPr>
            <a:r>
              <a:rPr lang="en"/>
              <a:t>These goals should articulate success metrics as well.</a:t>
            </a:r>
            <a:endParaRPr/>
          </a:p>
          <a:p>
            <a:pPr indent="-298450" lvl="0" marL="457200" rtl="0" algn="l">
              <a:lnSpc>
                <a:spcPct val="115000"/>
              </a:lnSpc>
              <a:spcBef>
                <a:spcPts val="0"/>
              </a:spcBef>
              <a:spcAft>
                <a:spcPts val="0"/>
              </a:spcAft>
              <a:buSzPts val="1100"/>
              <a:buAutoNum type="arabicPeriod"/>
            </a:pPr>
            <a:r>
              <a:rPr lang="en"/>
              <a:t>Machine learning models learn from examples so it is essential to find a large existing source of data that is relevant to your problem.</a:t>
            </a:r>
            <a:endParaRPr/>
          </a:p>
          <a:p>
            <a:pPr indent="-298450" lvl="1" marL="914400" rtl="0" algn="l">
              <a:lnSpc>
                <a:spcPct val="115000"/>
              </a:lnSpc>
              <a:spcBef>
                <a:spcPts val="0"/>
              </a:spcBef>
              <a:spcAft>
                <a:spcPts val="0"/>
              </a:spcAft>
              <a:buSzPts val="1100"/>
              <a:buAutoNum type="alphaLcPeriod"/>
            </a:pPr>
            <a:r>
              <a:rPr lang="en"/>
              <a:t>Experts say, collecting, cleaning, exploring, and other data processes tend to be the longest but most critical part of the process.</a:t>
            </a:r>
            <a:endParaRPr/>
          </a:p>
          <a:p>
            <a:pPr indent="-298450" lvl="0" marL="457200" rtl="0" algn="l">
              <a:lnSpc>
                <a:spcPct val="115000"/>
              </a:lnSpc>
              <a:spcBef>
                <a:spcPts val="0"/>
              </a:spcBef>
              <a:spcAft>
                <a:spcPts val="0"/>
              </a:spcAft>
              <a:buSzPts val="1100"/>
              <a:buAutoNum type="arabicPeriod"/>
            </a:pPr>
            <a:r>
              <a:rPr lang="en"/>
              <a:t>The arrow pointing back from prediction to data shows the iterative nature of ML. You will need to refine your model and perhaps your data collection and processing based on the feedback until it is achieving the results you are looking for.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a24bc009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a24bc009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Before video:</a:t>
            </a:r>
            <a:endParaRPr/>
          </a:p>
          <a:p>
            <a:pPr indent="-298450" lvl="0" marL="457200" rtl="0" algn="l">
              <a:spcBef>
                <a:spcPts val="0"/>
              </a:spcBef>
              <a:spcAft>
                <a:spcPts val="0"/>
              </a:spcAft>
              <a:buSzPts val="1100"/>
              <a:buChar char="●"/>
            </a:pPr>
            <a:r>
              <a:rPr lang="en"/>
              <a:t>Humans are prone to trust results from a computer. We assume our technology will work as designed until it breaks.</a:t>
            </a:r>
            <a:endParaRPr/>
          </a:p>
          <a:p>
            <a:pPr indent="-298450" lvl="0" marL="457200" rtl="0" algn="l">
              <a:spcBef>
                <a:spcPts val="0"/>
              </a:spcBef>
              <a:spcAft>
                <a:spcPts val="0"/>
              </a:spcAft>
              <a:buSzPts val="1100"/>
              <a:buChar char="●"/>
            </a:pPr>
            <a:r>
              <a:rPr lang="en"/>
              <a:t>However, even a well designed machine learning pipeline can experience issues when it picks up on biases found in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video:</a:t>
            </a:r>
            <a:endParaRPr/>
          </a:p>
          <a:p>
            <a:pPr indent="-298450" lvl="0" marL="457200" rtl="0" algn="l">
              <a:spcBef>
                <a:spcPts val="0"/>
              </a:spcBef>
              <a:spcAft>
                <a:spcPts val="0"/>
              </a:spcAft>
              <a:buSzPts val="1100"/>
              <a:buChar char="●"/>
            </a:pPr>
            <a:r>
              <a:rPr lang="en"/>
              <a:t>Question: When someone describes to you a new application of machine learning, what questions would you ask them based on this video?</a:t>
            </a:r>
            <a:endParaRPr/>
          </a:p>
          <a:p>
            <a:pPr indent="-298450" lvl="0" marL="457200" rtl="0" algn="l">
              <a:spcBef>
                <a:spcPts val="0"/>
              </a:spcBef>
              <a:spcAft>
                <a:spcPts val="0"/>
              </a:spcAft>
              <a:buSzPts val="1100"/>
              <a:buChar char="●"/>
            </a:pPr>
            <a:r>
              <a:rPr lang="en"/>
              <a:t>Question: What approaches could a software development team take to mitigate bias in their machine learning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Video source: Google, </a:t>
            </a:r>
            <a:r>
              <a:rPr lang="en" u="sng">
                <a:solidFill>
                  <a:schemeClr val="hlink"/>
                </a:solidFill>
                <a:hlinkClick r:id="rId2"/>
              </a:rPr>
              <a:t>Machine Learning and Human Bias</a:t>
            </a:r>
            <a:r>
              <a:rPr lang="en"/>
              <a:t> (2:20)</a:t>
            </a:r>
            <a:endParaRPr>
              <a:solidFill>
                <a:srgbClr val="1973E8"/>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adc90172d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adc90172d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the video share these key points: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Gather and select only the data that your ML system needs to achieve its goal. The less data you have in the first place, the less you need to protect. This might seem like common sense, but it takes effort. (It's easier to copy a whole database into your ML system than to spend hours removing the parts that you don’t need.) Strip away data that your model doesn't need.</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Various laws and company policies regulate how data must be kept private. A machine learning product needs to be compliant with every country it has customers and users.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Video source: Google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790a4df3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790a4df3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easy to look at examples of machine learning and see it as magical. It does open a lot of new possibilities with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already considered for certain situations, whether ML was necessary. In this section, we will discuss what type of problems ML is best suited for.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5a7f91570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5a7f91570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Questions after the video: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would you define machine learning?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Answers could include: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 learning is a specific field of AI where a system learns to find patterns in examples in order to make predictions.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Computers learning how to do a task without being explicitly programmed to do so.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questions do you have?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was interesting or surprising?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Video Source: OxfordSparks Youtube Channel, </a:t>
            </a:r>
            <a:r>
              <a:rPr lang="en" u="sng">
                <a:solidFill>
                  <a:srgbClr val="1973E8"/>
                </a:solidFill>
                <a:hlinkClick r:id="rId2"/>
              </a:rPr>
              <a:t>What is Machine Learning?</a:t>
            </a:r>
            <a:r>
              <a:rPr lang="en">
                <a:solidFill>
                  <a:schemeClr val="dk1"/>
                </a:solidFill>
              </a:rPr>
              <a:t> (2:20) CC Licenced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a6147d6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6a6147d6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news articles and discussions, it's common to hear artificial intelligence (AI), machine learning (ML), and deep learning (DL) used interchangibly but there are distinctions between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Artificial</a:t>
            </a:r>
            <a:r>
              <a:rPr lang="en">
                <a:solidFill>
                  <a:schemeClr val="dk1"/>
                </a:solidFill>
              </a:rPr>
              <a:t> Intelligence is defined as any technology which appears to do something smart.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can be anything from programmed software to deep learning models which mimic human intelligence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 learning is a specific kind of artificial intelligence but rather than a rule-based approach, the system learns how to do something from examples rather than being explicitly told what to do.</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Deep learning is a specific type of machine learning using a technique known as a neural network which connects multiple models together to solve even more complex types of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Deep Learning, similar to other ML models, learns via examples. It's unique because it connects models to other models in layers in order to handle more complex types of data like as images.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Diagram source: Google (author: ostrowskid@)</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790a4df3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790a4df3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brings us to this very simplified overview of the history of machine learning. You can find more detailed timelines on Wikipedia etc but here's the main takeaway.</a:t>
            </a:r>
            <a:endParaRPr/>
          </a:p>
          <a:p>
            <a:pPr indent="-298450" lvl="0" marL="457200" rtl="0" algn="l">
              <a:spcBef>
                <a:spcPts val="0"/>
              </a:spcBef>
              <a:spcAft>
                <a:spcPts val="0"/>
              </a:spcAft>
              <a:buSzPts val="1100"/>
              <a:buChar char="●"/>
            </a:pPr>
            <a:r>
              <a:rPr lang="en"/>
              <a:t>The key algorithms powering machine learning were formulated even as much as centuries ago. They come from disciplines like statistics, linear algebra, biology, physics.</a:t>
            </a:r>
            <a:endParaRPr/>
          </a:p>
          <a:p>
            <a:pPr indent="-298450" lvl="0" marL="457200" rtl="0" algn="l">
              <a:spcBef>
                <a:spcPts val="0"/>
              </a:spcBef>
              <a:spcAft>
                <a:spcPts val="0"/>
              </a:spcAft>
              <a:buSzPts val="1100"/>
              <a:buChar char="●"/>
            </a:pPr>
            <a:r>
              <a:rPr lang="en"/>
              <a:t>For the last few decades, sufficiently large amounts of data were collected to train models but they were low quality and expensive to train. Lack of progress and prospects led to an "AI Winter" where ML was considered a waste of time.</a:t>
            </a:r>
            <a:endParaRPr/>
          </a:p>
          <a:p>
            <a:pPr indent="-298450" lvl="0" marL="457200" rtl="0" algn="l">
              <a:spcBef>
                <a:spcPts val="0"/>
              </a:spcBef>
              <a:spcAft>
                <a:spcPts val="0"/>
              </a:spcAft>
              <a:buSzPts val="1100"/>
              <a:buChar char="●"/>
            </a:pPr>
            <a:r>
              <a:rPr lang="en"/>
              <a:t>In the last few decades, the availability of relatively cheap and fast computing power have enabled the complex calculations across large sets of data necessary to train highly accurate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learners are interested in more details they can visit:</a:t>
            </a:r>
            <a:endParaRPr/>
          </a:p>
          <a:p>
            <a:pPr indent="-298450" lvl="0" marL="457200" rtl="0" algn="l">
              <a:spcBef>
                <a:spcPts val="0"/>
              </a:spcBef>
              <a:spcAft>
                <a:spcPts val="0"/>
              </a:spcAft>
              <a:buSzPts val="1100"/>
              <a:buChar char="●"/>
            </a:pPr>
            <a:r>
              <a:rPr lang="en" u="sng">
                <a:solidFill>
                  <a:schemeClr val="hlink"/>
                </a:solidFill>
                <a:hlinkClick r:id="rId2"/>
              </a:rPr>
              <a:t>https://wikipedia.org/wiki/Timeline_of_machine_learning</a:t>
            </a:r>
            <a:endParaRPr/>
          </a:p>
          <a:p>
            <a:pPr indent="-298450" lvl="0" marL="457200" rtl="0" algn="l">
              <a:spcBef>
                <a:spcPts val="0"/>
              </a:spcBef>
              <a:spcAft>
                <a:spcPts val="0"/>
              </a:spcAft>
              <a:buSzPts val="1100"/>
              <a:buChar char="●"/>
            </a:pPr>
            <a:r>
              <a:rPr lang="en" u="sng">
                <a:solidFill>
                  <a:schemeClr val="hlink"/>
                </a:solidFill>
                <a:hlinkClick r:id="rId3"/>
              </a:rPr>
              <a:t>https://cloud.withgoogle.com/build/data-analytics/explore-history-machine-learning/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790a4df3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790a4df3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Classification is a </a:t>
            </a:r>
            <a:r>
              <a:rPr lang="en"/>
              <a:t>common application of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a:t>
            </a:r>
            <a:r>
              <a:rPr lang="en"/>
              <a:t> determines which class or category an example belongs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output can be a label and a percentage of 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the classifier was trained to identify whether or not an image was of a lion it might output "Yes" or "No", however if it was more generically an animal classifier the output could be "lion" or "tiger".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Classification systems depend on a threshold set by human developers so the system can distinguish between cases that might be less clear. If you built an email spam classifier it would be necessary to fine-tune the threshold so your system didn't incorrectly label an email as spam when it was genuine.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Classification diagram source: Google </a:t>
            </a:r>
            <a:r>
              <a:rPr lang="en">
                <a:solidFill>
                  <a:schemeClr val="dk1"/>
                </a:solidFill>
              </a:rPr>
              <a:t>(author: ostrowskid@)</a:t>
            </a:r>
            <a:endParaRPr/>
          </a:p>
          <a:p>
            <a:pPr indent="0" lvl="0" marL="0" rtl="0" algn="l">
              <a:spcBef>
                <a:spcPts val="0"/>
              </a:spcBef>
              <a:spcAft>
                <a:spcPts val="0"/>
              </a:spcAft>
              <a:buNone/>
            </a:pPr>
            <a:r>
              <a:rPr lang="en" u="sng">
                <a:solidFill>
                  <a:schemeClr val="hlink"/>
                </a:solidFill>
                <a:hlinkClick r:id="rId2"/>
              </a:rPr>
              <a:t>Lion image</a:t>
            </a:r>
            <a:r>
              <a:rPr lang="en"/>
              <a:t> from Pixabay. Free for commercial use no attribution required.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790a4df3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790a4df3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Regression systems output a number for example how long it will take to drive from point A to point B or the likelihood that someone will click on an ad.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Regression systems can be as simple as drawing a line as you see above or more complex models depending on multiple variables.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Regression </a:t>
            </a:r>
            <a:r>
              <a:rPr lang="en">
                <a:solidFill>
                  <a:schemeClr val="dk1"/>
                </a:solidFill>
              </a:rPr>
              <a:t>diagram source: Google (author: ostrowskid@)</a:t>
            </a:r>
            <a:endParaRPr/>
          </a:p>
          <a:p>
            <a:pPr indent="0" lvl="0" marL="0" rtl="0" algn="l">
              <a:spcBef>
                <a:spcPts val="0"/>
              </a:spcBef>
              <a:spcAft>
                <a:spcPts val="0"/>
              </a:spcAft>
              <a:buNone/>
            </a:pPr>
            <a:r>
              <a:rPr lang="en"/>
              <a:t>Screenshot from Google Maps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790a4df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790a4df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Another application of machine learning is determining how closely related items are to one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slide, the data of hand drawn images is moved into clusters of the same number (1s with 1s, 2s with 2s etc). Even within clusters of the same number, the images are further clustered by those which are similar in shape. For example, some 2s and 7s may look similar.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Clustering </a:t>
            </a:r>
            <a:r>
              <a:rPr lang="en">
                <a:solidFill>
                  <a:schemeClr val="dk1"/>
                </a:solidFill>
              </a:rPr>
              <a:t>diagram source: Google (author: ostrowskid@)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Screenshots from the </a:t>
            </a:r>
            <a:r>
              <a:rPr lang="en" u="sng">
                <a:solidFill>
                  <a:schemeClr val="hlink"/>
                </a:solidFill>
                <a:hlinkClick r:id="rId2"/>
              </a:rPr>
              <a:t>embedding projector</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790a4df3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790a4df3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order to assist users, it can be helpful to predict what they might do next. This could be a prediction of the next keyboard key a user will select as you see in the screenshot. This could be used to propose a spelling correction or suggest replies to a text message.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Other examples of sequence prediction could include the next video a user might want to watch or a next stop on a vacation.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Sequence diagram </a:t>
            </a:r>
            <a:r>
              <a:rPr lang="en">
                <a:solidFill>
                  <a:schemeClr val="dk1"/>
                </a:solidFill>
              </a:rPr>
              <a:t>source: Google (author: ostrowskid@)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Keyboard source: Google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a24bc009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a24bc009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 or </a:t>
            </a:r>
            <a:r>
              <a:rPr lang="en"/>
              <a:t>Generation involves training a model on one set of data and then applying that model to something completely different. It could be as seen in this example remaking photographs to look like another piece of art or translating a voice from male to female or even another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you have seen a few examples of machine learning, let's go through some other examples and you tell me which type of machine learning best describes it. I say "best" because some problems can be solved by multiple approaches to machine learning.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Image Source: </a:t>
            </a:r>
            <a:r>
              <a:rPr lang="en" u="sng">
                <a:solidFill>
                  <a:schemeClr val="accent5"/>
                </a:solidFill>
                <a:hlinkClick r:id="rId2"/>
              </a:rPr>
              <a:t>https://medium.com/tensorflow/neural-style-transfer-creating-art-with-deep-learning-using-tf-keras-and-eager-execution-7d541ac31398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Audio samples from </a:t>
            </a:r>
            <a:r>
              <a:rPr lang="en" u="sng">
                <a:solidFill>
                  <a:schemeClr val="accent5"/>
                </a:solidFill>
                <a:hlinkClick r:id="rId3"/>
              </a:rPr>
              <a:t>https://deepmind.com/blog/wavenet-launches-google-assistant</a:t>
            </a:r>
            <a:r>
              <a:rPr lang="en"/>
              <a:t>, visualized with Audacity software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790a4df3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790a4df3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Sequence Prediction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all examples of machine learning involve previous examples, this is an example of predicting the next thing a person will do based on previous/similar sequences the model has learned from.</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790a4df3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790a4df3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Classification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goal is to output discrete prediction labels like yes/no, spam/not-spam this is a good fit for a classification system.</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790a4df3d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790a4df3d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Clustering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for this problem is less about making a specific prediction (like the sequence prediction example earlier) but looking for similarities and finding clusters/trends/groupings based on something in common.</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9da2b91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9da2b91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is used in a growing number of applications. Though it is not a replacement for every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activity, you'll explore an example of machine learning. Enjoy the activity and see if you can form a hypothesis or evidence-based theory on how it works. We'll use this to develop an understanding of how machine learning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the internet browser on your computer and go to g.co/quickdraw.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[Allow 10 </a:t>
            </a:r>
            <a:r>
              <a:rPr lang="en"/>
              <a:t>minutes</a:t>
            </a:r>
            <a:r>
              <a:rPr lang="en"/>
              <a:t> for students to try out the activity]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Screenshot of Quickdraw. Source: Google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2b3a2d3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2b3a2d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rPr>
              <a:t>[Animated slide: Click to show answer]</a:t>
            </a:r>
            <a:endParaRPr>
              <a:solidFill>
                <a:srgbClr val="434343"/>
              </a:solidFill>
            </a:endParaRPr>
          </a:p>
          <a:p>
            <a:pPr indent="0" lvl="0" marL="0" rtl="0" algn="l">
              <a:spcBef>
                <a:spcPts val="0"/>
              </a:spcBef>
              <a:spcAft>
                <a:spcPts val="0"/>
              </a:spcAft>
              <a:buClr>
                <a:schemeClr val="dk1"/>
              </a:buClr>
              <a:buSzPts val="1100"/>
              <a:buFont typeface="Arial"/>
              <a:buNone/>
            </a:pPr>
            <a:r>
              <a:t/>
            </a:r>
            <a:endParaRPr>
              <a:solidFill>
                <a:srgbClr val="434343"/>
              </a:solidFill>
            </a:endParaRPr>
          </a:p>
          <a:p>
            <a:pPr indent="0" lvl="0" marL="0" rtl="0" algn="l">
              <a:spcBef>
                <a:spcPts val="0"/>
              </a:spcBef>
              <a:spcAft>
                <a:spcPts val="0"/>
              </a:spcAft>
              <a:buClr>
                <a:schemeClr val="dk1"/>
              </a:buClr>
              <a:buSzPts val="1100"/>
              <a:buFont typeface="Arial"/>
              <a:buNone/>
            </a:pPr>
            <a:r>
              <a:rPr lang="en">
                <a:solidFill>
                  <a:srgbClr val="434343"/>
                </a:solidFill>
              </a:rPr>
              <a:t>Answer: Clustering</a:t>
            </a:r>
            <a:endParaRPr>
              <a:solidFill>
                <a:srgbClr val="434343"/>
              </a:solidFill>
            </a:endParaRPr>
          </a:p>
          <a:p>
            <a:pPr indent="0" lvl="0" marL="0" rtl="0" algn="l">
              <a:spcBef>
                <a:spcPts val="0"/>
              </a:spcBef>
              <a:spcAft>
                <a:spcPts val="0"/>
              </a:spcAft>
              <a:buClr>
                <a:schemeClr val="dk1"/>
              </a:buClr>
              <a:buSzPts val="1100"/>
              <a:buFont typeface="Arial"/>
              <a:buNone/>
            </a:pPr>
            <a:r>
              <a:t/>
            </a:r>
            <a:endParaRPr>
              <a:solidFill>
                <a:srgbClr val="434343"/>
              </a:solidFill>
            </a:endParaRPr>
          </a:p>
          <a:p>
            <a:pPr indent="0" lvl="0" marL="0" rtl="0" algn="l">
              <a:spcBef>
                <a:spcPts val="0"/>
              </a:spcBef>
              <a:spcAft>
                <a:spcPts val="0"/>
              </a:spcAft>
              <a:buClr>
                <a:schemeClr val="dk1"/>
              </a:buClr>
              <a:buSzPts val="1100"/>
              <a:buFont typeface="Arial"/>
              <a:buNone/>
            </a:pPr>
            <a:r>
              <a:rPr lang="en">
                <a:solidFill>
                  <a:srgbClr val="434343"/>
                </a:solidFill>
              </a:rPr>
              <a:t>Explanations could include:</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The goal for this problem is less about making a specific prediction (like the sequence prediction example earlier) but looking for similarities and finding clusters/trends/groupings based on something in common.</a:t>
            </a:r>
            <a:endParaRPr>
              <a:solidFill>
                <a:srgbClr val="434343"/>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790a4df3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790a4df3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Style Transfer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type of data generated by the system is different than the input data, this is an example of a style transfer.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example the input data: video/image frames is translated into text describing what is depicted in the image.</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790a4df3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790a4df3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Classification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is to output discrete labels such as walking, running, jumping which makes this task a good fit for classification.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Question: It's possible this could be determined without machine learning but there would be so many situations where a person could be working out but instead are driving a car. How would you improve an machine learning system to better understand the difference?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Ensure your model is trained with lots of examples of driving (the technical term in this situation is a false positive) and bicycling (also referred to as a true positive)</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2b3a2d3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2b3a2d3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434343"/>
              </a:solidFill>
            </a:endParaRPr>
          </a:p>
          <a:p>
            <a:pPr indent="0" lvl="0" marL="0" rtl="0" algn="l">
              <a:spcBef>
                <a:spcPts val="0"/>
              </a:spcBef>
              <a:spcAft>
                <a:spcPts val="0"/>
              </a:spcAft>
              <a:buClr>
                <a:schemeClr val="dk1"/>
              </a:buClr>
              <a:buSzPts val="1100"/>
              <a:buFont typeface="Arial"/>
              <a:buNone/>
            </a:pPr>
            <a:r>
              <a:rPr lang="en">
                <a:solidFill>
                  <a:srgbClr val="434343"/>
                </a:solidFill>
              </a:rPr>
              <a:t>Answer: Sequence Prediction</a:t>
            </a:r>
            <a:endParaRPr>
              <a:solidFill>
                <a:srgbClr val="434343"/>
              </a:solidFill>
            </a:endParaRPr>
          </a:p>
          <a:p>
            <a:pPr indent="0" lvl="0" marL="0" rtl="0" algn="l">
              <a:spcBef>
                <a:spcPts val="0"/>
              </a:spcBef>
              <a:spcAft>
                <a:spcPts val="0"/>
              </a:spcAft>
              <a:buClr>
                <a:schemeClr val="dk1"/>
              </a:buClr>
              <a:buSzPts val="1100"/>
              <a:buFont typeface="Arial"/>
              <a:buNone/>
            </a:pPr>
            <a:r>
              <a:t/>
            </a:r>
            <a:endParaRPr>
              <a:solidFill>
                <a:srgbClr val="434343"/>
              </a:solidFill>
            </a:endParaRPr>
          </a:p>
          <a:p>
            <a:pPr indent="0" lvl="0" marL="0" rtl="0" algn="l">
              <a:spcBef>
                <a:spcPts val="0"/>
              </a:spcBef>
              <a:spcAft>
                <a:spcPts val="0"/>
              </a:spcAft>
              <a:buClr>
                <a:schemeClr val="dk1"/>
              </a:buClr>
              <a:buSzPts val="1100"/>
              <a:buFont typeface="Arial"/>
              <a:buNone/>
            </a:pPr>
            <a:r>
              <a:rPr lang="en">
                <a:solidFill>
                  <a:srgbClr val="434343"/>
                </a:solidFill>
              </a:rPr>
              <a:t>[Trainer asks why] Explanations could include:</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Sequence prediction involves predicting the next element of a sequence, the next value, on basis of the preceding elements.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790a4df3d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790a4df3d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Classification or 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output of a machine learning system is a continuous number such as "Your password is 50% stronger than others" it is a regression problem.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your users might prefer you take that output and simply classify the output as Weak or Strong</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790a4df3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790a4df3d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Classification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output is a discrete label such as the Brandenburg Gate, Eiffel Tower, Taj Mahal, Great Wall of China, Statue of Liberty, etc it is a classification problem.</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790a4df3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790a4df3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Clustering because words which are misspelled may end up closer to the correct spelling than a completely different word.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Clustering is a useful approach for this problem because misspelled words tend to be closer to the intended word. Also if another word entirely was intended such as: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Advocate (EN), Avocate (FR)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Avocado (EN), Avocat (FR)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These words would be close together as well.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possible to build a spelling checker using traditional approaches but they would be complex, of lower quality, and need to be adapted to fit new words and slang.</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790a4df3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790a4df3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output of the machine learning system is a continuous numerical score such as 3 out of 10 or 97.2%. This score would probably be based on numerous features.</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790a4df3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790a4df3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Again, the output of this system is a numerical value such as 1 hour and 5 minutes.</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790a4df3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790a4df3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Style Transfer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Although both of the input types may be the same (text, audio) the languages are different.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translation model trained for one language could be retrained to translate between other languages.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translation tools use programmed rules to translate from one language to another but increasing in quality requires they grow more complex.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Languages may not have clear rules for translation between languages such as French and Mandarin Chinese.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a7f91570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a7f91570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[Spend 5-10 minutes discussing the questions on the slide. Discussion note: Encourage ideas and creativity. This is not about being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aa8d5512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aa8d5512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time allows, ask students to summarize each of these topics or ask questions.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6a6147d6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6a6147d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clue to how the game works. There is a large amount of data used to teach this game how to recognize images. If you go to g.co/quickdrawdata you can see a lot of examples for an object. In this slide are some of the examples for carrot.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were going to describe what a carrot was to someone who had never seen one before using only these images. How would you describe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[Encourage a discussion where learners describe a carrot using the images, they could use shapes like triangle or key characteristics such as a the leafy root on top or lines]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Screenshot of Quickdraw Data. Source: Google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6a6147d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6a6147d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may already be familiar with traditional programming where you start with a goal, write logical rules, and refine through testing until it works the way you want it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if you tried to describe a carrot the way you just described using traditional programming rules such as those on the right side of the slide. This approach would get very complicated especially if you wanted to account for all of the possible ways one could draw an object.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790a4df3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790a4df3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is an alternative approach to building software. Instead of programmers creating the rules, a model is trained with examples. Rather than trying to define for the computer what a carrot is and account for all of the possibilities, the computer is given lots of varying examples like you saw in the Quickdraw data and told this is a carrot, this is a carrot, and this is a carrot.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approach results in a more flexible understanding.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 What might be a limitation of a machine learning approach?</a:t>
            </a:r>
            <a:endParaRPr/>
          </a:p>
          <a:p>
            <a:pPr indent="-298450" lvl="0" marL="457200" rtl="0" algn="l">
              <a:spcBef>
                <a:spcPts val="0"/>
              </a:spcBef>
              <a:spcAft>
                <a:spcPts val="0"/>
              </a:spcAft>
              <a:buSzPts val="1100"/>
              <a:buChar char="●"/>
            </a:pPr>
            <a:r>
              <a:rPr lang="en"/>
              <a:t>The machine learning model is only as good as the examples.</a:t>
            </a:r>
            <a:endParaRPr/>
          </a:p>
          <a:p>
            <a:pPr indent="-298450" lvl="1" marL="914400" rtl="0" algn="l">
              <a:spcBef>
                <a:spcPts val="0"/>
              </a:spcBef>
              <a:spcAft>
                <a:spcPts val="0"/>
              </a:spcAft>
              <a:buSzPts val="1100"/>
              <a:buChar char="○"/>
            </a:pPr>
            <a:r>
              <a:rPr lang="en"/>
              <a:t>For example if all of the examples are triangle shaped, it might fail to recognize a rectangular shaped drawing as a carrot.</a:t>
            </a:r>
            <a:endParaRPr/>
          </a:p>
          <a:p>
            <a:pPr indent="0" lvl="0" marL="0" rtl="0" algn="l">
              <a:spcBef>
                <a:spcPts val="0"/>
              </a:spcBef>
              <a:spcAft>
                <a:spcPts val="0"/>
              </a:spcAft>
              <a:buNone/>
            </a:pPr>
            <a:r>
              <a:rPr lang="en"/>
              <a:t>Question: What type of tasks do you think would be a good fit for machine learning?</a:t>
            </a:r>
            <a:endParaRPr/>
          </a:p>
          <a:p>
            <a:pPr indent="-298450" lvl="0" marL="457200" rtl="0" algn="l">
              <a:spcBef>
                <a:spcPts val="0"/>
              </a:spcBef>
              <a:spcAft>
                <a:spcPts val="0"/>
              </a:spcAft>
              <a:buSzPts val="1100"/>
              <a:buChar char="●"/>
            </a:pPr>
            <a:r>
              <a:rPr lang="en"/>
              <a:t>Have students discuss and debate.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39ae595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39ae595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Traditional programming/rules-based.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sorting rules/algorithms well suited for this task.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a fixed number of letters in the alphabet so there are only so many rules one would need to write.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39ae595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39ae595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[Animated slide: Click to show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Answer: Both rules-based and machine learning systems could work well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why. Explanations could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approach you take would depend on your goal. Are you ranking web results based on relevance to my query? If the query was news, you might also want to take into account how recently the article was posted.</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hyperlink" Target="http://drive.google.com/file/d/14vYkCR1uA3QkYlJ9U3uWpLigciC9Eqg0/view" TargetMode="External"/><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www.youtube.com/watch?v=59bMh59JQDo" TargetMode="Externa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drive.google.com/file/d/1EE2bQ50rHDoLYQDMxdop6yXLmuuOoucY/view" TargetMode="Externa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www.youtube.com/watch?v=f_uwKZIAeM0" TargetMode="External"/><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4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image" Target="../media/image38.gif"/><Relationship Id="rId9" Type="http://schemas.openxmlformats.org/officeDocument/2006/relationships/image" Target="../media/image26.png"/><Relationship Id="rId5" Type="http://schemas.openxmlformats.org/officeDocument/2006/relationships/image" Target="../media/image40.png"/><Relationship Id="rId6" Type="http://schemas.openxmlformats.org/officeDocument/2006/relationships/image" Target="../media/image31.png"/><Relationship Id="rId7" Type="http://schemas.openxmlformats.org/officeDocument/2006/relationships/image" Target="../media/image20.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9.gif"/><Relationship Id="rId4" Type="http://schemas.openxmlformats.org/officeDocument/2006/relationships/image" Target="../media/image4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2.gi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hyperlink" Target="https://g.co/quickdraw" TargetMode="External"/><Relationship Id="rId10" Type="http://schemas.openxmlformats.org/officeDocument/2006/relationships/hyperlink" Target="https://g.co/quickdraw" TargetMode="External"/><Relationship Id="rId12" Type="http://schemas.openxmlformats.org/officeDocument/2006/relationships/hyperlink" Target="https://g.co/quickdraw" TargetMode="External"/><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quickdraw.withgoogle.com/" TargetMode="External"/><Relationship Id="rId4" Type="http://schemas.openxmlformats.org/officeDocument/2006/relationships/image" Target="../media/image11.png"/><Relationship Id="rId9" Type="http://schemas.openxmlformats.org/officeDocument/2006/relationships/hyperlink" Target="https://g.co/quickdraw" TargetMode="External"/><Relationship Id="rId5" Type="http://schemas.openxmlformats.org/officeDocument/2006/relationships/hyperlink" Target="https://g.co/quickdraw" TargetMode="External"/><Relationship Id="rId6" Type="http://schemas.openxmlformats.org/officeDocument/2006/relationships/hyperlink" Target="https://g.co/quickdraw" TargetMode="External"/><Relationship Id="rId7" Type="http://schemas.openxmlformats.org/officeDocument/2006/relationships/hyperlink" Target="https://g.co/quickdraw" TargetMode="External"/><Relationship Id="rId8" Type="http://schemas.openxmlformats.org/officeDocument/2006/relationships/hyperlink" Target="https://g.co/quickdra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news.mongabay.com/wildtech/2018/08/automating-drone-based-wildlife-surveys-saves-time-and-money-study-finds/" TargetMode="External"/><Relationship Id="rId4" Type="http://schemas.openxmlformats.org/officeDocument/2006/relationships/image" Target="../media/image15.png"/><Relationship Id="rId5" Type="http://schemas.openxmlformats.org/officeDocument/2006/relationships/hyperlink" Target="https://www.rdmag.com/article/2018/07/machine-learning-could-be-used-early-dementia-diagnosi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1" Type="http://schemas.openxmlformats.org/officeDocument/2006/relationships/hyperlink" Target="https://g.co/quickdrawdata" TargetMode="External"/><Relationship Id="rId10" Type="http://schemas.openxmlformats.org/officeDocument/2006/relationships/hyperlink" Target="https://g.co/quickdrawdata" TargetMode="External"/><Relationship Id="rId13" Type="http://schemas.openxmlformats.org/officeDocument/2006/relationships/hyperlink" Target="https://g.co/quickdrawdata" TargetMode="External"/><Relationship Id="rId12" Type="http://schemas.openxmlformats.org/officeDocument/2006/relationships/hyperlink" Target="https://g.co/quickdrawdata" TargetMode="External"/><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quickdraw.withgoogle.com/" TargetMode="External"/><Relationship Id="rId4" Type="http://schemas.openxmlformats.org/officeDocument/2006/relationships/image" Target="../media/image14.png"/><Relationship Id="rId9" Type="http://schemas.openxmlformats.org/officeDocument/2006/relationships/hyperlink" Target="https://g.co/quickdrawdata" TargetMode="External"/><Relationship Id="rId15" Type="http://schemas.openxmlformats.org/officeDocument/2006/relationships/hyperlink" Target="https://g.co/quickdrawdata" TargetMode="External"/><Relationship Id="rId14" Type="http://schemas.openxmlformats.org/officeDocument/2006/relationships/hyperlink" Target="https://g.co/quickdrawdata" TargetMode="External"/><Relationship Id="rId17" Type="http://schemas.openxmlformats.org/officeDocument/2006/relationships/hyperlink" Target="https://g.co/quickdrawdata" TargetMode="External"/><Relationship Id="rId16" Type="http://schemas.openxmlformats.org/officeDocument/2006/relationships/hyperlink" Target="https://g.co/quickdrawdata" TargetMode="External"/><Relationship Id="rId5" Type="http://schemas.openxmlformats.org/officeDocument/2006/relationships/hyperlink" Target="https://news.mongabay.com/wildtech/2018/08/automating-drone-based-wildlife-surveys-saves-time-and-money-study-finds/" TargetMode="External"/><Relationship Id="rId6" Type="http://schemas.openxmlformats.org/officeDocument/2006/relationships/image" Target="../media/image15.png"/><Relationship Id="rId18" Type="http://schemas.openxmlformats.org/officeDocument/2006/relationships/hyperlink" Target="https://g.co/quickdrawdata" TargetMode="External"/><Relationship Id="rId7" Type="http://schemas.openxmlformats.org/officeDocument/2006/relationships/hyperlink" Target="https://www.rdmag.com/article/2018/07/machine-learning-could-be-used-early-dementia-diagnosis" TargetMode="External"/><Relationship Id="rId8" Type="http://schemas.openxmlformats.org/officeDocument/2006/relationships/hyperlink" Target="https://g.co/quickdraw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news.mongabay.com/wildtech/2018/08/automating-drone-based-wildlife-surveys-saves-time-and-money-study-finds/" TargetMode="External"/><Relationship Id="rId4" Type="http://schemas.openxmlformats.org/officeDocument/2006/relationships/image" Target="../media/image15.png"/><Relationship Id="rId5" Type="http://schemas.openxmlformats.org/officeDocument/2006/relationships/hyperlink" Target="https://www.rdmag.com/article/2018/07/machine-learning-could-be-used-early-dementia-diagno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hyperlink" Target="https://news.mongabay.com/wildtech/2018/08/automating-drone-based-wildlife-surveys-saves-time-and-money-study-finds/" TargetMode="External"/><Relationship Id="rId6" Type="http://schemas.openxmlformats.org/officeDocument/2006/relationships/image" Target="../media/image15.png"/><Relationship Id="rId7" Type="http://schemas.openxmlformats.org/officeDocument/2006/relationships/hyperlink" Target="https://www.rdmag.com/article/2018/07/machine-learning-could-be-used-early-dementia-diagno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t>
            </a:r>
            <a:r>
              <a:rPr lang="en"/>
              <a:t>Machine Learning</a:t>
            </a:r>
            <a:endParaRPr/>
          </a:p>
        </p:txBody>
      </p:sp>
      <p:sp>
        <p:nvSpPr>
          <p:cNvPr id="64" name="Google Shape;64;p1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lang="en" sz="1800"/>
              <a:t>Explore ML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p:nvPr/>
        </p:nvSpPr>
        <p:spPr>
          <a:xfrm>
            <a:off x="5159088" y="1843100"/>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Rules-based</a:t>
            </a:r>
            <a:endParaRPr sz="1800">
              <a:solidFill>
                <a:srgbClr val="1973E8"/>
              </a:solidFill>
              <a:latin typeface="Google Sans"/>
              <a:ea typeface="Google Sans"/>
              <a:cs typeface="Google Sans"/>
              <a:sym typeface="Google Sans"/>
            </a:endParaRPr>
          </a:p>
        </p:txBody>
      </p:sp>
      <p:sp>
        <p:nvSpPr>
          <p:cNvPr id="164" name="Google Shape;164;p23"/>
          <p:cNvSpPr/>
          <p:nvPr/>
        </p:nvSpPr>
        <p:spPr>
          <a:xfrm>
            <a:off x="5159088" y="2589475"/>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Machine Learning</a:t>
            </a:r>
            <a:endParaRPr sz="1800">
              <a:solidFill>
                <a:srgbClr val="1973E8"/>
              </a:solidFill>
              <a:latin typeface="Google Sans"/>
              <a:ea typeface="Google Sans"/>
              <a:cs typeface="Google Sans"/>
              <a:sym typeface="Google Sans"/>
            </a:endParaRPr>
          </a:p>
        </p:txBody>
      </p:sp>
      <p:sp>
        <p:nvSpPr>
          <p:cNvPr id="165" name="Google Shape;165;p23"/>
          <p:cNvSpPr/>
          <p:nvPr/>
        </p:nvSpPr>
        <p:spPr>
          <a:xfrm>
            <a:off x="485724" y="1909975"/>
            <a:ext cx="3718500" cy="1171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843856" y="2154325"/>
            <a:ext cx="3002100" cy="682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Predicting Housing Prices</a:t>
            </a:r>
            <a:br>
              <a:rPr lang="en" sz="1800">
                <a:solidFill>
                  <a:schemeClr val="accent2"/>
                </a:solidFill>
                <a:latin typeface="Google Sans"/>
                <a:ea typeface="Google Sans"/>
                <a:cs typeface="Google Sans"/>
                <a:sym typeface="Google Sans"/>
              </a:rPr>
            </a:br>
            <a:r>
              <a:rPr lang="en" sz="1800">
                <a:solidFill>
                  <a:schemeClr val="accent2"/>
                </a:solidFill>
                <a:latin typeface="Google Sans"/>
                <a:ea typeface="Google Sans"/>
                <a:cs typeface="Google Sans"/>
                <a:sym typeface="Google Sans"/>
              </a:rPr>
              <a:t>based on Location</a:t>
            </a:r>
            <a:endParaRPr sz="1800">
              <a:solidFill>
                <a:schemeClr val="accent2"/>
              </a:solidFill>
              <a:latin typeface="Google Sans"/>
              <a:ea typeface="Google Sans"/>
              <a:cs typeface="Google Sans"/>
              <a:sym typeface="Google Sans"/>
            </a:endParaRPr>
          </a:p>
        </p:txBody>
      </p:sp>
      <p:sp>
        <p:nvSpPr>
          <p:cNvPr id="167" name="Google Shape;167;p23"/>
          <p:cNvSpPr/>
          <p:nvPr/>
        </p:nvSpPr>
        <p:spPr>
          <a:xfrm>
            <a:off x="5159088" y="2595100"/>
            <a:ext cx="3423000" cy="5586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Machine Learning</a:t>
            </a:r>
            <a:endParaRPr sz="1800">
              <a:solidFill>
                <a:srgbClr val="FFFFFF"/>
              </a:solidFill>
              <a:latin typeface="Google Sans"/>
              <a:ea typeface="Google Sans"/>
              <a:cs typeface="Google Sans"/>
              <a:sym typeface="Google Sans"/>
            </a:endParaRPr>
          </a:p>
        </p:txBody>
      </p:sp>
      <p:sp>
        <p:nvSpPr>
          <p:cNvPr id="168" name="Google Shape;168;p23"/>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Approach to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4"/>
          <p:cNvSpPr/>
          <p:nvPr/>
        </p:nvSpPr>
        <p:spPr>
          <a:xfrm>
            <a:off x="485724" y="1909975"/>
            <a:ext cx="3718500" cy="1171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843856" y="2154325"/>
            <a:ext cx="3002100" cy="682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Processing online payments</a:t>
            </a:r>
            <a:endParaRPr sz="1800">
              <a:solidFill>
                <a:schemeClr val="accent2"/>
              </a:solidFill>
              <a:latin typeface="Google Sans"/>
              <a:ea typeface="Google Sans"/>
              <a:cs typeface="Google Sans"/>
              <a:sym typeface="Google Sans"/>
            </a:endParaRPr>
          </a:p>
        </p:txBody>
      </p:sp>
      <p:sp>
        <p:nvSpPr>
          <p:cNvPr id="175" name="Google Shape;175;p24"/>
          <p:cNvSpPr/>
          <p:nvPr/>
        </p:nvSpPr>
        <p:spPr>
          <a:xfrm>
            <a:off x="5159088" y="1848725"/>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Rules-based approach</a:t>
            </a:r>
            <a:endParaRPr sz="1800">
              <a:solidFill>
                <a:srgbClr val="1973E8"/>
              </a:solidFill>
              <a:latin typeface="Google Sans"/>
              <a:ea typeface="Google Sans"/>
              <a:cs typeface="Google Sans"/>
              <a:sym typeface="Google Sans"/>
            </a:endParaRPr>
          </a:p>
        </p:txBody>
      </p:sp>
      <p:sp>
        <p:nvSpPr>
          <p:cNvPr id="176" name="Google Shape;176;p24"/>
          <p:cNvSpPr/>
          <p:nvPr/>
        </p:nvSpPr>
        <p:spPr>
          <a:xfrm>
            <a:off x="5159088" y="2595100"/>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Machine Learning</a:t>
            </a:r>
            <a:endParaRPr sz="1800">
              <a:solidFill>
                <a:srgbClr val="1973E8"/>
              </a:solidFill>
              <a:latin typeface="Google Sans"/>
              <a:ea typeface="Google Sans"/>
              <a:cs typeface="Google Sans"/>
              <a:sym typeface="Google Sans"/>
            </a:endParaRPr>
          </a:p>
        </p:txBody>
      </p:sp>
      <p:sp>
        <p:nvSpPr>
          <p:cNvPr id="177" name="Google Shape;177;p24"/>
          <p:cNvSpPr/>
          <p:nvPr/>
        </p:nvSpPr>
        <p:spPr>
          <a:xfrm>
            <a:off x="5159088" y="1848725"/>
            <a:ext cx="3423000" cy="558600"/>
          </a:xfrm>
          <a:prstGeom prst="roundRect">
            <a:avLst>
              <a:gd fmla="val 16667" name="adj"/>
            </a:avLst>
          </a:prstGeom>
          <a:solidFill>
            <a:srgbClr val="1973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Rules-based</a:t>
            </a:r>
            <a:endParaRPr sz="1800">
              <a:solidFill>
                <a:srgbClr val="FFFFFF"/>
              </a:solidFill>
              <a:latin typeface="Google Sans"/>
              <a:ea typeface="Google Sans"/>
              <a:cs typeface="Google Sans"/>
              <a:sym typeface="Google Sans"/>
            </a:endParaRPr>
          </a:p>
        </p:txBody>
      </p:sp>
      <p:sp>
        <p:nvSpPr>
          <p:cNvPr id="178" name="Google Shape;178;p24"/>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Approach to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p:nvPr/>
        </p:nvSpPr>
        <p:spPr>
          <a:xfrm>
            <a:off x="485724" y="1915625"/>
            <a:ext cx="3718500" cy="1171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720025" y="2159975"/>
            <a:ext cx="3249900" cy="682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Classifying an object in a photo</a:t>
            </a:r>
            <a:endParaRPr sz="1800">
              <a:solidFill>
                <a:schemeClr val="accent2"/>
              </a:solidFill>
              <a:latin typeface="Google Sans"/>
              <a:ea typeface="Google Sans"/>
              <a:cs typeface="Google Sans"/>
              <a:sym typeface="Google Sans"/>
            </a:endParaRPr>
          </a:p>
        </p:txBody>
      </p:sp>
      <p:sp>
        <p:nvSpPr>
          <p:cNvPr id="185" name="Google Shape;185;p25"/>
          <p:cNvSpPr/>
          <p:nvPr/>
        </p:nvSpPr>
        <p:spPr>
          <a:xfrm>
            <a:off x="5159088" y="1843100"/>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Rules-based</a:t>
            </a:r>
            <a:endParaRPr sz="1800">
              <a:solidFill>
                <a:srgbClr val="1973E8"/>
              </a:solidFill>
              <a:latin typeface="Google Sans"/>
              <a:ea typeface="Google Sans"/>
              <a:cs typeface="Google Sans"/>
              <a:sym typeface="Google Sans"/>
            </a:endParaRPr>
          </a:p>
        </p:txBody>
      </p:sp>
      <p:sp>
        <p:nvSpPr>
          <p:cNvPr id="186" name="Google Shape;186;p25"/>
          <p:cNvSpPr/>
          <p:nvPr/>
        </p:nvSpPr>
        <p:spPr>
          <a:xfrm>
            <a:off x="5159088" y="2589475"/>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Machine Learning</a:t>
            </a:r>
            <a:endParaRPr sz="1800">
              <a:solidFill>
                <a:srgbClr val="1973E8"/>
              </a:solidFill>
              <a:latin typeface="Google Sans"/>
              <a:ea typeface="Google Sans"/>
              <a:cs typeface="Google Sans"/>
              <a:sym typeface="Google Sans"/>
            </a:endParaRPr>
          </a:p>
        </p:txBody>
      </p:sp>
      <p:sp>
        <p:nvSpPr>
          <p:cNvPr id="187" name="Google Shape;187;p25"/>
          <p:cNvSpPr/>
          <p:nvPr/>
        </p:nvSpPr>
        <p:spPr>
          <a:xfrm>
            <a:off x="5159088" y="2595100"/>
            <a:ext cx="3423000" cy="5586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Machine Learning</a:t>
            </a:r>
            <a:endParaRPr sz="1800">
              <a:solidFill>
                <a:srgbClr val="FFFFFF"/>
              </a:solidFill>
              <a:latin typeface="Google Sans"/>
              <a:ea typeface="Google Sans"/>
              <a:cs typeface="Google Sans"/>
              <a:sym typeface="Google Sans"/>
            </a:endParaRPr>
          </a:p>
        </p:txBody>
      </p:sp>
      <p:sp>
        <p:nvSpPr>
          <p:cNvPr id="188" name="Google Shape;188;p25"/>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Approach to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nvSpPr>
        <p:spPr>
          <a:xfrm>
            <a:off x="2966550" y="3438350"/>
            <a:ext cx="32109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Google Sans"/>
                <a:ea typeface="Google Sans"/>
                <a:cs typeface="Google Sans"/>
                <a:sym typeface="Google Sans"/>
              </a:rPr>
              <a:t>Each has its benefits</a:t>
            </a:r>
            <a:endParaRPr sz="2000">
              <a:latin typeface="Google Sans"/>
              <a:ea typeface="Google Sans"/>
              <a:cs typeface="Google Sans"/>
              <a:sym typeface="Google Sans"/>
            </a:endParaRPr>
          </a:p>
        </p:txBody>
      </p:sp>
      <p:sp>
        <p:nvSpPr>
          <p:cNvPr id="194" name="Google Shape;194;p26"/>
          <p:cNvSpPr txBox="1"/>
          <p:nvPr>
            <p:ph idx="4294967295" type="subTitle"/>
          </p:nvPr>
        </p:nvSpPr>
        <p:spPr>
          <a:xfrm>
            <a:off x="440800" y="1722050"/>
            <a:ext cx="3555900" cy="279600"/>
          </a:xfrm>
          <a:prstGeom prst="rect">
            <a:avLst/>
          </a:prstGeom>
        </p:spPr>
        <p:txBody>
          <a:bodyPr anchorCtr="0" anchor="t" bIns="22850" lIns="91450" spcFirstLastPara="1" rIns="22850" wrap="square" tIns="22850">
            <a:noAutofit/>
          </a:bodyPr>
          <a:lstStyle/>
          <a:p>
            <a:pPr indent="0" lvl="0" marL="0" rtl="0" algn="ctr">
              <a:spcBef>
                <a:spcPts val="1000"/>
              </a:spcBef>
              <a:spcAft>
                <a:spcPts val="300"/>
              </a:spcAft>
              <a:buNone/>
            </a:pPr>
            <a:r>
              <a:rPr b="1" lang="en" sz="1800">
                <a:latin typeface="Google Sans"/>
                <a:ea typeface="Google Sans"/>
                <a:cs typeface="Google Sans"/>
                <a:sym typeface="Google Sans"/>
              </a:rPr>
              <a:t>Rule-</a:t>
            </a:r>
            <a:r>
              <a:rPr b="1" lang="en"/>
              <a:t>b</a:t>
            </a:r>
            <a:r>
              <a:rPr b="1" lang="en" sz="1800">
                <a:latin typeface="Google Sans"/>
                <a:ea typeface="Google Sans"/>
                <a:cs typeface="Google Sans"/>
                <a:sym typeface="Google Sans"/>
              </a:rPr>
              <a:t>ased Approach</a:t>
            </a:r>
            <a:endParaRPr b="1" sz="1800">
              <a:latin typeface="Google Sans"/>
              <a:ea typeface="Google Sans"/>
              <a:cs typeface="Google Sans"/>
              <a:sym typeface="Google Sans"/>
            </a:endParaRPr>
          </a:p>
        </p:txBody>
      </p:sp>
      <p:sp>
        <p:nvSpPr>
          <p:cNvPr id="195" name="Google Shape;195;p26"/>
          <p:cNvSpPr txBox="1"/>
          <p:nvPr>
            <p:ph idx="4294967295" type="subTitle"/>
          </p:nvPr>
        </p:nvSpPr>
        <p:spPr>
          <a:xfrm>
            <a:off x="4451450" y="1722050"/>
            <a:ext cx="3555900" cy="279600"/>
          </a:xfrm>
          <a:prstGeom prst="rect">
            <a:avLst/>
          </a:prstGeom>
        </p:spPr>
        <p:txBody>
          <a:bodyPr anchorCtr="0" anchor="t" bIns="22850" lIns="91450" spcFirstLastPara="1" rIns="22850" wrap="square" tIns="22850">
            <a:noAutofit/>
          </a:bodyPr>
          <a:lstStyle/>
          <a:p>
            <a:pPr indent="0" lvl="0" marL="0" rtl="0" algn="ctr">
              <a:spcBef>
                <a:spcPts val="1000"/>
              </a:spcBef>
              <a:spcAft>
                <a:spcPts val="300"/>
              </a:spcAft>
              <a:buNone/>
            </a:pPr>
            <a:r>
              <a:rPr b="1" lang="en" sz="1800">
                <a:latin typeface="Google Sans"/>
                <a:ea typeface="Google Sans"/>
                <a:cs typeface="Google Sans"/>
                <a:sym typeface="Google Sans"/>
              </a:rPr>
              <a:t>Machine Learning</a:t>
            </a:r>
            <a:endParaRPr b="1" sz="1800">
              <a:latin typeface="Google Sans"/>
              <a:ea typeface="Google Sans"/>
              <a:cs typeface="Google Sans"/>
              <a:sym typeface="Google Sans"/>
            </a:endParaRPr>
          </a:p>
        </p:txBody>
      </p:sp>
      <p:sp>
        <p:nvSpPr>
          <p:cNvPr id="196" name="Google Shape;196;p26"/>
          <p:cNvSpPr txBox="1"/>
          <p:nvPr>
            <p:ph idx="4294967295" type="body"/>
          </p:nvPr>
        </p:nvSpPr>
        <p:spPr>
          <a:xfrm flipH="1">
            <a:off x="424075" y="2109726"/>
            <a:ext cx="3475800" cy="12423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Font typeface="Google Sans"/>
              <a:buChar char="–"/>
            </a:pPr>
            <a:r>
              <a:rPr lang="en" sz="1800">
                <a:latin typeface="Google Sans"/>
                <a:ea typeface="Google Sans"/>
                <a:cs typeface="Google Sans"/>
                <a:sym typeface="Google Sans"/>
              </a:rPr>
              <a:t>Rules are defined</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sz="1800">
                <a:latin typeface="Google Sans"/>
                <a:ea typeface="Google Sans"/>
                <a:cs typeface="Google Sans"/>
                <a:sym typeface="Google Sans"/>
              </a:rPr>
              <a:t>Improvements come from algorithms and network</a:t>
            </a:r>
            <a:endParaRPr sz="1800">
              <a:latin typeface="Google Sans"/>
              <a:ea typeface="Google Sans"/>
              <a:cs typeface="Google Sans"/>
              <a:sym typeface="Google Sans"/>
            </a:endParaRPr>
          </a:p>
        </p:txBody>
      </p:sp>
      <p:sp>
        <p:nvSpPr>
          <p:cNvPr id="197" name="Google Shape;197;p26"/>
          <p:cNvSpPr txBox="1"/>
          <p:nvPr>
            <p:ph idx="4294967295" type="body"/>
          </p:nvPr>
        </p:nvSpPr>
        <p:spPr>
          <a:xfrm flipH="1">
            <a:off x="4663325" y="2109726"/>
            <a:ext cx="3475800" cy="12423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Font typeface="Google Sans"/>
              <a:buChar char="–"/>
            </a:pPr>
            <a:r>
              <a:rPr lang="en" sz="1800">
                <a:latin typeface="Google Sans"/>
                <a:ea typeface="Google Sans"/>
                <a:cs typeface="Google Sans"/>
                <a:sym typeface="Google Sans"/>
              </a:rPr>
              <a:t>Learns patterns from data</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sz="1800">
                <a:latin typeface="Google Sans"/>
                <a:ea typeface="Google Sans"/>
                <a:cs typeface="Google Sans"/>
                <a:sym typeface="Google Sans"/>
              </a:rPr>
              <a:t>Improvements can from additional data</a:t>
            </a:r>
            <a:endParaRPr sz="1800">
              <a:latin typeface="Google Sans"/>
              <a:ea typeface="Google Sans"/>
              <a:cs typeface="Google Sans"/>
              <a:sym typeface="Google Sans"/>
            </a:endParaRPr>
          </a:p>
        </p:txBody>
      </p:sp>
      <p:sp>
        <p:nvSpPr>
          <p:cNvPr id="198" name="Google Shape;198;p26"/>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2" name="Shape 202"/>
        <p:cNvGrpSpPr/>
        <p:nvPr/>
      </p:nvGrpSpPr>
      <p:grpSpPr>
        <a:xfrm>
          <a:off x="0" y="0"/>
          <a:ext cx="0" cy="0"/>
          <a:chOff x="0" y="0"/>
          <a:chExt cx="0" cy="0"/>
        </a:xfrm>
      </p:grpSpPr>
      <p:sp>
        <p:nvSpPr>
          <p:cNvPr id="203" name="Google Shape;203;p27"/>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to Implementation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7" name="Shape 207"/>
        <p:cNvGrpSpPr/>
        <p:nvPr/>
      </p:nvGrpSpPr>
      <p:grpSpPr>
        <a:xfrm>
          <a:off x="0" y="0"/>
          <a:ext cx="0" cy="0"/>
          <a:chOff x="0" y="0"/>
          <a:chExt cx="0" cy="0"/>
        </a:xfrm>
      </p:grpSpPr>
      <p:pic>
        <p:nvPicPr>
          <p:cNvPr id="208" name="Google Shape;208;p28" title="ML_Idea_to_Implementation.mp4">
            <a:hlinkClick r:id="rId4"/>
          </p:cNvPr>
          <p:cNvPicPr preferRelativeResize="0"/>
          <p:nvPr/>
        </p:nvPicPr>
        <p:blipFill>
          <a:blip r:embed="rId5">
            <a:alphaModFix/>
          </a:blip>
          <a:stretch>
            <a:fillRect/>
          </a:stretch>
        </p:blipFill>
        <p:spPr>
          <a:xfrm>
            <a:off x="1067975" y="-1"/>
            <a:ext cx="6858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grpSp>
        <p:nvGrpSpPr>
          <p:cNvPr id="213" name="Google Shape;213;p29"/>
          <p:cNvGrpSpPr/>
          <p:nvPr/>
        </p:nvGrpSpPr>
        <p:grpSpPr>
          <a:xfrm>
            <a:off x="744400" y="1956390"/>
            <a:ext cx="7856125" cy="1301310"/>
            <a:chOff x="744400" y="1956390"/>
            <a:chExt cx="7856125" cy="1301310"/>
          </a:xfrm>
        </p:grpSpPr>
        <p:grpSp>
          <p:nvGrpSpPr>
            <p:cNvPr id="214" name="Google Shape;214;p29"/>
            <p:cNvGrpSpPr/>
            <p:nvPr/>
          </p:nvGrpSpPr>
          <p:grpSpPr>
            <a:xfrm>
              <a:off x="4099266" y="2015863"/>
              <a:ext cx="983400" cy="1241782"/>
              <a:chOff x="2357816" y="1846450"/>
              <a:chExt cx="983400" cy="1241782"/>
            </a:xfrm>
          </p:grpSpPr>
          <p:pic>
            <p:nvPicPr>
              <p:cNvPr id="215" name="Google Shape;215;p29"/>
              <p:cNvPicPr preferRelativeResize="0"/>
              <p:nvPr/>
            </p:nvPicPr>
            <p:blipFill>
              <a:blip r:embed="rId3">
                <a:alphaModFix/>
              </a:blip>
              <a:stretch>
                <a:fillRect/>
              </a:stretch>
            </p:blipFill>
            <p:spPr>
              <a:xfrm>
                <a:off x="2513500" y="1846450"/>
                <a:ext cx="682100" cy="682100"/>
              </a:xfrm>
              <a:prstGeom prst="rect">
                <a:avLst/>
              </a:prstGeom>
              <a:noFill/>
              <a:ln>
                <a:noFill/>
              </a:ln>
            </p:spPr>
          </p:pic>
          <p:sp>
            <p:nvSpPr>
              <p:cNvPr id="216" name="Google Shape;216;p29"/>
              <p:cNvSpPr txBox="1"/>
              <p:nvPr/>
            </p:nvSpPr>
            <p:spPr>
              <a:xfrm>
                <a:off x="2357816" y="2455232"/>
                <a:ext cx="983400" cy="6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Collect Data</a:t>
                </a:r>
                <a:endParaRPr sz="1800">
                  <a:solidFill>
                    <a:srgbClr val="595959"/>
                  </a:solidFill>
                  <a:latin typeface="Google Sans"/>
                  <a:ea typeface="Google Sans"/>
                  <a:cs typeface="Google Sans"/>
                  <a:sym typeface="Google Sans"/>
                </a:endParaRPr>
              </a:p>
            </p:txBody>
          </p:sp>
        </p:grpSp>
        <p:grpSp>
          <p:nvGrpSpPr>
            <p:cNvPr id="217" name="Google Shape;217;p29"/>
            <p:cNvGrpSpPr/>
            <p:nvPr/>
          </p:nvGrpSpPr>
          <p:grpSpPr>
            <a:xfrm>
              <a:off x="5446039" y="2050813"/>
              <a:ext cx="1395900" cy="1005251"/>
              <a:chOff x="3877570" y="1876726"/>
              <a:chExt cx="1395900" cy="1005251"/>
            </a:xfrm>
          </p:grpSpPr>
          <p:pic>
            <p:nvPicPr>
              <p:cNvPr id="218" name="Google Shape;218;p29"/>
              <p:cNvPicPr preferRelativeResize="0"/>
              <p:nvPr/>
            </p:nvPicPr>
            <p:blipFill>
              <a:blip r:embed="rId4">
                <a:alphaModFix/>
              </a:blip>
              <a:stretch>
                <a:fillRect/>
              </a:stretch>
            </p:blipFill>
            <p:spPr>
              <a:xfrm>
                <a:off x="4252089" y="1876726"/>
                <a:ext cx="682150" cy="682150"/>
              </a:xfrm>
              <a:prstGeom prst="rect">
                <a:avLst/>
              </a:prstGeom>
              <a:noFill/>
              <a:ln>
                <a:noFill/>
              </a:ln>
            </p:spPr>
          </p:pic>
          <p:sp>
            <p:nvSpPr>
              <p:cNvPr id="219" name="Google Shape;219;p29"/>
              <p:cNvSpPr txBox="1"/>
              <p:nvPr/>
            </p:nvSpPr>
            <p:spPr>
              <a:xfrm>
                <a:off x="3877570" y="2633877"/>
                <a:ext cx="13959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Train and Test Model</a:t>
                </a:r>
                <a:endParaRPr sz="1800">
                  <a:solidFill>
                    <a:srgbClr val="595959"/>
                  </a:solidFill>
                  <a:latin typeface="Google Sans"/>
                  <a:ea typeface="Google Sans"/>
                  <a:cs typeface="Google Sans"/>
                  <a:sym typeface="Google Sans"/>
                </a:endParaRPr>
              </a:p>
            </p:txBody>
          </p:sp>
        </p:grpSp>
        <p:grpSp>
          <p:nvGrpSpPr>
            <p:cNvPr id="220" name="Google Shape;220;p29"/>
            <p:cNvGrpSpPr/>
            <p:nvPr/>
          </p:nvGrpSpPr>
          <p:grpSpPr>
            <a:xfrm>
              <a:off x="2416492" y="2050813"/>
              <a:ext cx="1245000" cy="1014125"/>
              <a:chOff x="3082061" y="1916375"/>
              <a:chExt cx="1245000" cy="1014125"/>
            </a:xfrm>
          </p:grpSpPr>
          <p:pic>
            <p:nvPicPr>
              <p:cNvPr id="221" name="Google Shape;221;p29"/>
              <p:cNvPicPr preferRelativeResize="0"/>
              <p:nvPr/>
            </p:nvPicPr>
            <p:blipFill>
              <a:blip r:embed="rId5">
                <a:alphaModFix/>
              </a:blip>
              <a:stretch>
                <a:fillRect/>
              </a:stretch>
            </p:blipFill>
            <p:spPr>
              <a:xfrm>
                <a:off x="3401010" y="1916375"/>
                <a:ext cx="572700" cy="572700"/>
              </a:xfrm>
              <a:prstGeom prst="rect">
                <a:avLst/>
              </a:prstGeom>
              <a:noFill/>
              <a:ln>
                <a:noFill/>
              </a:ln>
            </p:spPr>
          </p:pic>
          <p:sp>
            <p:nvSpPr>
              <p:cNvPr id="222" name="Google Shape;222;p29"/>
              <p:cNvSpPr txBox="1"/>
              <p:nvPr/>
            </p:nvSpPr>
            <p:spPr>
              <a:xfrm>
                <a:off x="3082061" y="2682400"/>
                <a:ext cx="12450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Define Objective</a:t>
                </a:r>
                <a:endParaRPr sz="1800">
                  <a:solidFill>
                    <a:srgbClr val="595959"/>
                  </a:solidFill>
                  <a:latin typeface="Google Sans"/>
                  <a:ea typeface="Google Sans"/>
                  <a:cs typeface="Google Sans"/>
                  <a:sym typeface="Google Sans"/>
                </a:endParaRPr>
              </a:p>
            </p:txBody>
          </p:sp>
        </p:grpSp>
        <p:cxnSp>
          <p:nvCxnSpPr>
            <p:cNvPr id="223" name="Google Shape;223;p29"/>
            <p:cNvCxnSpPr/>
            <p:nvPr/>
          </p:nvCxnSpPr>
          <p:spPr>
            <a:xfrm>
              <a:off x="1841400" y="2419375"/>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224" name="Google Shape;224;p29"/>
            <p:cNvCxnSpPr/>
            <p:nvPr/>
          </p:nvCxnSpPr>
          <p:spPr>
            <a:xfrm>
              <a:off x="5033388" y="2419375"/>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225" name="Google Shape;225;p29"/>
            <p:cNvCxnSpPr>
              <a:stCxn id="226" idx="2"/>
              <a:endCxn id="216" idx="2"/>
            </p:cNvCxnSpPr>
            <p:nvPr/>
          </p:nvCxnSpPr>
          <p:spPr>
            <a:xfrm rot="5400000">
              <a:off x="6170825" y="1634550"/>
              <a:ext cx="43200" cy="3203100"/>
            </a:xfrm>
            <a:prstGeom prst="bentConnector3">
              <a:avLst>
                <a:gd fmla="val 651087" name="adj1"/>
              </a:avLst>
            </a:prstGeom>
            <a:noFill/>
            <a:ln cap="flat" cmpd="sng" w="28575">
              <a:solidFill>
                <a:srgbClr val="999999"/>
              </a:solidFill>
              <a:prstDash val="solid"/>
              <a:round/>
              <a:headEnd len="med" w="med" type="none"/>
              <a:tailEnd len="med" w="med" type="triangle"/>
            </a:ln>
          </p:spPr>
        </p:cxnSp>
        <p:grpSp>
          <p:nvGrpSpPr>
            <p:cNvPr id="227" name="Google Shape;227;p29"/>
            <p:cNvGrpSpPr/>
            <p:nvPr/>
          </p:nvGrpSpPr>
          <p:grpSpPr>
            <a:xfrm>
              <a:off x="6987425" y="2052390"/>
              <a:ext cx="1613100" cy="1162110"/>
              <a:chOff x="6987425" y="2357190"/>
              <a:chExt cx="1613100" cy="1162110"/>
            </a:xfrm>
          </p:grpSpPr>
          <p:sp>
            <p:nvSpPr>
              <p:cNvPr id="228" name="Google Shape;228;p29"/>
              <p:cNvSpPr/>
              <p:nvPr/>
            </p:nvSpPr>
            <p:spPr>
              <a:xfrm>
                <a:off x="7423084" y="235719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9"/>
              <p:cNvGrpSpPr/>
              <p:nvPr/>
            </p:nvGrpSpPr>
            <p:grpSpPr>
              <a:xfrm>
                <a:off x="6987425" y="2454347"/>
                <a:ext cx="1613100" cy="1064953"/>
                <a:chOff x="5944088" y="2633334"/>
                <a:chExt cx="1613100" cy="1064953"/>
              </a:xfrm>
            </p:grpSpPr>
            <p:pic>
              <p:nvPicPr>
                <p:cNvPr descr="lightbulb_outline_grey600_48dp.png" id="230" name="Google Shape;230;p29"/>
                <p:cNvPicPr preferRelativeResize="0"/>
                <p:nvPr/>
              </p:nvPicPr>
              <p:blipFill rotWithShape="1">
                <a:blip r:embed="rId6">
                  <a:alphaModFix/>
                </a:blip>
                <a:srcRect b="0" l="0" r="0" t="0"/>
                <a:stretch/>
              </p:blipFill>
              <p:spPr>
                <a:xfrm>
                  <a:off x="6503497" y="2633334"/>
                  <a:ext cx="525350" cy="525350"/>
                </a:xfrm>
                <a:prstGeom prst="rect">
                  <a:avLst/>
                </a:prstGeom>
                <a:noFill/>
                <a:ln>
                  <a:noFill/>
                </a:ln>
              </p:spPr>
            </p:pic>
            <p:sp>
              <p:nvSpPr>
                <p:cNvPr id="226" name="Google Shape;226;p29"/>
                <p:cNvSpPr txBox="1"/>
                <p:nvPr/>
              </p:nvSpPr>
              <p:spPr>
                <a:xfrm>
                  <a:off x="5944088" y="3172987"/>
                  <a:ext cx="16131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595959"/>
                      </a:solidFill>
                      <a:latin typeface="Google Sans"/>
                      <a:ea typeface="Google Sans"/>
                      <a:cs typeface="Google Sans"/>
                      <a:sym typeface="Google Sans"/>
                    </a:rPr>
                    <a:t>Predict and</a:t>
                  </a:r>
                  <a:endParaRPr sz="1800">
                    <a:solidFill>
                      <a:srgbClr val="595959"/>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Evaluate</a:t>
                  </a:r>
                  <a:endParaRPr sz="1800">
                    <a:solidFill>
                      <a:srgbClr val="595959"/>
                    </a:solidFill>
                    <a:latin typeface="Google Sans"/>
                    <a:ea typeface="Google Sans"/>
                    <a:cs typeface="Google Sans"/>
                    <a:sym typeface="Google Sans"/>
                  </a:endParaRPr>
                </a:p>
              </p:txBody>
            </p:sp>
          </p:grpSp>
        </p:grpSp>
        <p:cxnSp>
          <p:nvCxnSpPr>
            <p:cNvPr id="231" name="Google Shape;231;p29"/>
            <p:cNvCxnSpPr/>
            <p:nvPr/>
          </p:nvCxnSpPr>
          <p:spPr>
            <a:xfrm>
              <a:off x="6501588" y="2419363"/>
              <a:ext cx="780600" cy="0"/>
            </a:xfrm>
            <a:prstGeom prst="straightConnector1">
              <a:avLst/>
            </a:prstGeom>
            <a:noFill/>
            <a:ln cap="flat" cmpd="sng" w="28575">
              <a:solidFill>
                <a:srgbClr val="595959"/>
              </a:solidFill>
              <a:prstDash val="solid"/>
              <a:round/>
              <a:headEnd len="med" w="med" type="none"/>
              <a:tailEnd len="med" w="med" type="triangle"/>
            </a:ln>
          </p:spPr>
        </p:cxnSp>
        <p:cxnSp>
          <p:nvCxnSpPr>
            <p:cNvPr id="232" name="Google Shape;232;p29"/>
            <p:cNvCxnSpPr>
              <a:stCxn id="228" idx="0"/>
              <a:endCxn id="233" idx="0"/>
            </p:cNvCxnSpPr>
            <p:nvPr/>
          </p:nvCxnSpPr>
          <p:spPr>
            <a:xfrm flipH="1" rot="5400000">
              <a:off x="4579384" y="-1181610"/>
              <a:ext cx="96000" cy="6372000"/>
            </a:xfrm>
            <a:prstGeom prst="bentConnector3">
              <a:avLst>
                <a:gd fmla="val 348036" name="adj1"/>
              </a:avLst>
            </a:prstGeom>
            <a:noFill/>
            <a:ln cap="flat" cmpd="sng" w="28575">
              <a:solidFill>
                <a:srgbClr val="999999"/>
              </a:solidFill>
              <a:prstDash val="solid"/>
              <a:round/>
              <a:headEnd len="med" w="med" type="none"/>
              <a:tailEnd len="med" w="med" type="triangle"/>
            </a:ln>
          </p:spPr>
        </p:cxnSp>
        <p:grpSp>
          <p:nvGrpSpPr>
            <p:cNvPr id="234" name="Google Shape;234;p29"/>
            <p:cNvGrpSpPr/>
            <p:nvPr/>
          </p:nvGrpSpPr>
          <p:grpSpPr>
            <a:xfrm>
              <a:off x="744400" y="1956400"/>
              <a:ext cx="1339500" cy="1089128"/>
              <a:chOff x="744400" y="2261200"/>
              <a:chExt cx="1339500" cy="1089128"/>
            </a:xfrm>
          </p:grpSpPr>
          <p:sp>
            <p:nvSpPr>
              <p:cNvPr id="233" name="Google Shape;233;p29"/>
              <p:cNvSpPr/>
              <p:nvPr/>
            </p:nvSpPr>
            <p:spPr>
              <a:xfrm>
                <a:off x="1051045" y="2261200"/>
                <a:ext cx="780600" cy="6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29"/>
              <p:cNvGrpSpPr/>
              <p:nvPr/>
            </p:nvGrpSpPr>
            <p:grpSpPr>
              <a:xfrm>
                <a:off x="744400" y="2370600"/>
                <a:ext cx="1339500" cy="979728"/>
                <a:chOff x="210987" y="2563475"/>
                <a:chExt cx="1339500" cy="979728"/>
              </a:xfrm>
            </p:grpSpPr>
            <p:sp>
              <p:nvSpPr>
                <p:cNvPr id="236" name="Google Shape;236;p29"/>
                <p:cNvSpPr txBox="1"/>
                <p:nvPr/>
              </p:nvSpPr>
              <p:spPr>
                <a:xfrm>
                  <a:off x="210987" y="3295103"/>
                  <a:ext cx="13395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95959"/>
                      </a:solidFill>
                      <a:latin typeface="Google Sans"/>
                      <a:ea typeface="Google Sans"/>
                      <a:cs typeface="Google Sans"/>
                      <a:sym typeface="Google Sans"/>
                    </a:rPr>
                    <a:t>Focus on User</a:t>
                  </a:r>
                  <a:endParaRPr sz="1800">
                    <a:solidFill>
                      <a:srgbClr val="595959"/>
                    </a:solidFill>
                    <a:latin typeface="Google Sans"/>
                    <a:ea typeface="Google Sans"/>
                    <a:cs typeface="Google Sans"/>
                    <a:sym typeface="Google Sans"/>
                  </a:endParaRPr>
                </a:p>
              </p:txBody>
            </p:sp>
            <p:pic>
              <p:nvPicPr>
                <p:cNvPr descr="ic_face_grey600_2x_web_48dp.png" id="237" name="Google Shape;237;p29"/>
                <p:cNvPicPr preferRelativeResize="0"/>
                <p:nvPr/>
              </p:nvPicPr>
              <p:blipFill rotWithShape="1">
                <a:blip r:embed="rId7">
                  <a:alphaModFix/>
                </a:blip>
                <a:srcRect b="-16699" l="0" r="0" t="0"/>
                <a:stretch/>
              </p:blipFill>
              <p:spPr>
                <a:xfrm>
                  <a:off x="630013" y="2563475"/>
                  <a:ext cx="560225" cy="653800"/>
                </a:xfrm>
                <a:prstGeom prst="rect">
                  <a:avLst/>
                </a:prstGeom>
                <a:noFill/>
                <a:ln>
                  <a:noFill/>
                </a:ln>
              </p:spPr>
            </p:pic>
          </p:grpSp>
        </p:grpSp>
        <p:cxnSp>
          <p:nvCxnSpPr>
            <p:cNvPr id="238" name="Google Shape;238;p29"/>
            <p:cNvCxnSpPr/>
            <p:nvPr/>
          </p:nvCxnSpPr>
          <p:spPr>
            <a:xfrm>
              <a:off x="3419500" y="2419375"/>
              <a:ext cx="780600" cy="0"/>
            </a:xfrm>
            <a:prstGeom prst="straightConnector1">
              <a:avLst/>
            </a:prstGeom>
            <a:noFill/>
            <a:ln cap="flat" cmpd="sng" w="28575">
              <a:solidFill>
                <a:srgbClr val="595959"/>
              </a:solidFill>
              <a:prstDash val="solid"/>
              <a:round/>
              <a:headEnd len="med" w="med" type="none"/>
              <a:tailEnd len="med" w="med" type="triangle"/>
            </a:ln>
          </p:spPr>
        </p:cxnSp>
      </p:grpSp>
      <p:sp>
        <p:nvSpPr>
          <p:cNvPr id="239" name="Google Shape;239;p29"/>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Process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3" name="Shape 243"/>
        <p:cNvGrpSpPr/>
        <p:nvPr/>
      </p:nvGrpSpPr>
      <p:grpSpPr>
        <a:xfrm>
          <a:off x="0" y="0"/>
          <a:ext cx="0" cy="0"/>
          <a:chOff x="0" y="0"/>
          <a:chExt cx="0" cy="0"/>
        </a:xfrm>
      </p:grpSpPr>
      <p:pic>
        <p:nvPicPr>
          <p:cNvPr descr="As researchers and engineers, our goal is to make machine learning technology work for everyone." id="244" name="Google Shape;244;p30" title="Machine Learning and Human Bias">
            <a:hlinkClick r:id="rId3"/>
          </p:cNvPr>
          <p:cNvPicPr preferRelativeResize="0"/>
          <p:nvPr/>
        </p:nvPicPr>
        <p:blipFill>
          <a:blip r:embed="rId4">
            <a:alphaModFix/>
          </a:blip>
          <a:stretch>
            <a:fillRect/>
          </a:stretch>
        </p:blipFill>
        <p:spPr>
          <a:xfrm>
            <a:off x="1067975" y="0"/>
            <a:ext cx="6858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8" name="Shape 248"/>
        <p:cNvGrpSpPr/>
        <p:nvPr/>
      </p:nvGrpSpPr>
      <p:grpSpPr>
        <a:xfrm>
          <a:off x="0" y="0"/>
          <a:ext cx="0" cy="0"/>
          <a:chOff x="0" y="0"/>
          <a:chExt cx="0" cy="0"/>
        </a:xfrm>
      </p:grpSpPr>
      <p:pic>
        <p:nvPicPr>
          <p:cNvPr id="249" name="Google Shape;249;p31" title="ML_Privacy.mov">
            <a:hlinkClick r:id="rId3"/>
          </p:cNvPr>
          <p:cNvPicPr preferRelativeResize="0"/>
          <p:nvPr/>
        </p:nvPicPr>
        <p:blipFill>
          <a:blip r:embed="rId4">
            <a:alphaModFix/>
          </a:blip>
          <a:stretch>
            <a:fillRect/>
          </a:stretch>
        </p:blipFill>
        <p:spPr>
          <a:xfrm>
            <a:off x="1246263" y="-49375"/>
            <a:ext cx="6801526" cy="510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3" name="Shape 253"/>
        <p:cNvGrpSpPr/>
        <p:nvPr/>
      </p:nvGrpSpPr>
      <p:grpSpPr>
        <a:xfrm>
          <a:off x="0" y="0"/>
          <a:ext cx="0" cy="0"/>
          <a:chOff x="0" y="0"/>
          <a:chExt cx="0" cy="0"/>
        </a:xfrm>
      </p:grpSpPr>
      <p:sp>
        <p:nvSpPr>
          <p:cNvPr id="254" name="Google Shape;254;p32"/>
          <p:cNvSpPr txBox="1"/>
          <p:nvPr>
            <p:ph type="title"/>
          </p:nvPr>
        </p:nvSpPr>
        <p:spPr>
          <a:xfrm>
            <a:off x="1049225" y="1909300"/>
            <a:ext cx="35004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ML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descr="Machine learning is all around us; on our phones, powering social networks, helping the police and doctors, scientists and mayors. But how does it work? In this animation we take a look at how statistics and computer science can be used to make machines that learn. &#10;&#10;Visit www.oxfordsparks.ox.ac.uk to find out more. &#10;Don’t forget to connect with us on Facebook @OxSparks and on Twitter @OxfordSparks Instagram: @OxfordSparks" id="69" name="Google Shape;69;p15" title="What is Machine Learning?">
            <a:hlinkClick r:id="rId3"/>
          </p:cNvPr>
          <p:cNvPicPr preferRelativeResize="0"/>
          <p:nvPr/>
        </p:nvPicPr>
        <p:blipFill>
          <a:blip r:embed="rId4">
            <a:alphaModFix/>
          </a:blip>
          <a:stretch>
            <a:fillRect/>
          </a:stretch>
        </p:blipFill>
        <p:spPr>
          <a:xfrm>
            <a:off x="824875" y="0"/>
            <a:ext cx="6796675" cy="509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33"/>
          <p:cNvGrpSpPr/>
          <p:nvPr/>
        </p:nvGrpSpPr>
        <p:grpSpPr>
          <a:xfrm>
            <a:off x="544362" y="823013"/>
            <a:ext cx="8055275" cy="3356375"/>
            <a:chOff x="544362" y="823013"/>
            <a:chExt cx="8055275" cy="3356375"/>
          </a:xfrm>
        </p:grpSpPr>
        <p:pic>
          <p:nvPicPr>
            <p:cNvPr id="260" name="Google Shape;260;p33"/>
            <p:cNvPicPr preferRelativeResize="0"/>
            <p:nvPr/>
          </p:nvPicPr>
          <p:blipFill>
            <a:blip r:embed="rId3">
              <a:alphaModFix/>
            </a:blip>
            <a:stretch>
              <a:fillRect/>
            </a:stretch>
          </p:blipFill>
          <p:spPr>
            <a:xfrm>
              <a:off x="544362" y="823013"/>
              <a:ext cx="8055275" cy="3356375"/>
            </a:xfrm>
            <a:prstGeom prst="rect">
              <a:avLst/>
            </a:prstGeom>
            <a:noFill/>
            <a:ln>
              <a:noFill/>
            </a:ln>
          </p:spPr>
        </p:pic>
        <p:sp>
          <p:nvSpPr>
            <p:cNvPr id="261" name="Google Shape;261;p33"/>
            <p:cNvSpPr txBox="1"/>
            <p:nvPr/>
          </p:nvSpPr>
          <p:spPr>
            <a:xfrm>
              <a:off x="632625" y="893925"/>
              <a:ext cx="2591700" cy="453900"/>
            </a:xfrm>
            <a:prstGeom prst="rect">
              <a:avLst/>
            </a:prstGeom>
            <a:solidFill>
              <a:srgbClr val="F7FC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Artificial Intelligence</a:t>
              </a:r>
              <a:endParaRPr sz="2000">
                <a:latin typeface="Google Sans"/>
                <a:ea typeface="Google Sans"/>
                <a:cs typeface="Google Sans"/>
                <a:sym typeface="Google Sans"/>
              </a:endParaRPr>
            </a:p>
          </p:txBody>
        </p:sp>
        <p:sp>
          <p:nvSpPr>
            <p:cNvPr id="262" name="Google Shape;262;p33"/>
            <p:cNvSpPr txBox="1"/>
            <p:nvPr/>
          </p:nvSpPr>
          <p:spPr>
            <a:xfrm>
              <a:off x="3859724" y="2081200"/>
              <a:ext cx="2274000" cy="453900"/>
            </a:xfrm>
            <a:prstGeom prst="rect">
              <a:avLst/>
            </a:prstGeom>
            <a:solidFill>
              <a:srgbClr val="E1F4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Machine Learning</a:t>
              </a:r>
              <a:endParaRPr sz="2000">
                <a:latin typeface="Google Sans"/>
                <a:ea typeface="Google Sans"/>
                <a:cs typeface="Google Sans"/>
                <a:sym typeface="Google Sans"/>
              </a:endParaRPr>
            </a:p>
          </p:txBody>
        </p:sp>
        <p:sp>
          <p:nvSpPr>
            <p:cNvPr id="263" name="Google Shape;263;p33"/>
            <p:cNvSpPr txBox="1"/>
            <p:nvPr/>
          </p:nvSpPr>
          <p:spPr>
            <a:xfrm>
              <a:off x="5772151" y="3058050"/>
              <a:ext cx="1943100" cy="453900"/>
            </a:xfrm>
            <a:prstGeom prst="rect">
              <a:avLst/>
            </a:prstGeom>
            <a:solidFill>
              <a:srgbClr val="BBE5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Deep</a:t>
              </a:r>
              <a:r>
                <a:rPr lang="en" sz="2000">
                  <a:latin typeface="Google Sans"/>
                  <a:ea typeface="Google Sans"/>
                  <a:cs typeface="Google Sans"/>
                  <a:sym typeface="Google Sans"/>
                </a:rPr>
                <a:t> Learning</a:t>
              </a:r>
              <a:endParaRPr sz="2000">
                <a:latin typeface="Google Sans"/>
                <a:ea typeface="Google Sans"/>
                <a:cs typeface="Google Sans"/>
                <a:sym typeface="Google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p:nvPr/>
        </p:nvSpPr>
        <p:spPr>
          <a:xfrm>
            <a:off x="2228725" y="392650"/>
            <a:ext cx="2785800" cy="2781600"/>
          </a:xfrm>
          <a:prstGeom prst="ellipse">
            <a:avLst/>
          </a:prstGeom>
          <a:solidFill>
            <a:srgbClr val="CC0000">
              <a:alpha val="17880"/>
            </a:srgbClr>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4057525" y="392650"/>
            <a:ext cx="2785800" cy="2781600"/>
          </a:xfrm>
          <a:prstGeom prst="ellipse">
            <a:avLst/>
          </a:prstGeom>
          <a:solidFill>
            <a:srgbClr val="6AA84F">
              <a:alpha val="17880"/>
            </a:srgbClr>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txBox="1"/>
          <p:nvPr/>
        </p:nvSpPr>
        <p:spPr>
          <a:xfrm>
            <a:off x="2485019" y="1258197"/>
            <a:ext cx="1478400" cy="4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Google Sans"/>
                <a:ea typeface="Google Sans"/>
                <a:cs typeface="Google Sans"/>
                <a:sym typeface="Google Sans"/>
              </a:rPr>
              <a:t>Big Data</a:t>
            </a:r>
            <a:endParaRPr sz="2000">
              <a:latin typeface="Google Sans"/>
              <a:ea typeface="Google Sans"/>
              <a:cs typeface="Google Sans"/>
              <a:sym typeface="Google Sans"/>
            </a:endParaRPr>
          </a:p>
        </p:txBody>
      </p:sp>
      <p:sp>
        <p:nvSpPr>
          <p:cNvPr id="271" name="Google Shape;271;p34"/>
          <p:cNvSpPr txBox="1"/>
          <p:nvPr/>
        </p:nvSpPr>
        <p:spPr>
          <a:xfrm>
            <a:off x="5194077" y="1258197"/>
            <a:ext cx="1478400" cy="4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Algorithms</a:t>
            </a:r>
            <a:endParaRPr sz="1800">
              <a:latin typeface="Google Sans"/>
              <a:ea typeface="Google Sans"/>
              <a:cs typeface="Google Sans"/>
              <a:sym typeface="Google Sans"/>
            </a:endParaRPr>
          </a:p>
        </p:txBody>
      </p:sp>
      <p:sp>
        <p:nvSpPr>
          <p:cNvPr id="272" name="Google Shape;272;p34"/>
          <p:cNvSpPr txBox="1"/>
          <p:nvPr/>
        </p:nvSpPr>
        <p:spPr>
          <a:xfrm>
            <a:off x="3749549" y="3388550"/>
            <a:ext cx="1644900" cy="4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Technology</a:t>
            </a:r>
            <a:endParaRPr sz="1800">
              <a:latin typeface="Google Sans"/>
              <a:ea typeface="Google Sans"/>
              <a:cs typeface="Google Sans"/>
              <a:sym typeface="Google Sans"/>
            </a:endParaRPr>
          </a:p>
        </p:txBody>
      </p:sp>
      <p:sp>
        <p:nvSpPr>
          <p:cNvPr id="273" name="Google Shape;273;p34"/>
          <p:cNvSpPr txBox="1"/>
          <p:nvPr/>
        </p:nvSpPr>
        <p:spPr>
          <a:xfrm>
            <a:off x="4282752" y="2066714"/>
            <a:ext cx="5529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Google Sans"/>
                <a:ea typeface="Google Sans"/>
                <a:cs typeface="Google Sans"/>
                <a:sym typeface="Google Sans"/>
              </a:rPr>
              <a:t>ML</a:t>
            </a:r>
            <a:endParaRPr b="1" sz="2000">
              <a:latin typeface="Google Sans"/>
              <a:ea typeface="Google Sans"/>
              <a:cs typeface="Google Sans"/>
              <a:sym typeface="Google Sans"/>
            </a:endParaRPr>
          </a:p>
        </p:txBody>
      </p:sp>
      <p:sp>
        <p:nvSpPr>
          <p:cNvPr id="274" name="Google Shape;274;p34"/>
          <p:cNvSpPr/>
          <p:nvPr/>
        </p:nvSpPr>
        <p:spPr>
          <a:xfrm>
            <a:off x="3181953" y="1992850"/>
            <a:ext cx="2785800" cy="2781600"/>
          </a:xfrm>
          <a:prstGeom prst="ellipse">
            <a:avLst/>
          </a:prstGeom>
          <a:solidFill>
            <a:srgbClr val="3C78D8">
              <a:alpha val="17880"/>
            </a:srgbClr>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grpSp>
        <p:nvGrpSpPr>
          <p:cNvPr id="279" name="Google Shape;279;p35"/>
          <p:cNvGrpSpPr/>
          <p:nvPr/>
        </p:nvGrpSpPr>
        <p:grpSpPr>
          <a:xfrm>
            <a:off x="2985430" y="3209763"/>
            <a:ext cx="3356952" cy="956227"/>
            <a:chOff x="20932" y="1970070"/>
            <a:chExt cx="3458993" cy="1073930"/>
          </a:xfrm>
        </p:grpSpPr>
        <p:grpSp>
          <p:nvGrpSpPr>
            <p:cNvPr id="280" name="Google Shape;280;p35"/>
            <p:cNvGrpSpPr/>
            <p:nvPr/>
          </p:nvGrpSpPr>
          <p:grpSpPr>
            <a:xfrm>
              <a:off x="1729500" y="2728269"/>
              <a:ext cx="1750425" cy="308700"/>
              <a:chOff x="1729500" y="2728269"/>
              <a:chExt cx="1750425" cy="308700"/>
            </a:xfrm>
          </p:grpSpPr>
          <p:sp>
            <p:nvSpPr>
              <p:cNvPr id="281" name="Google Shape;281;p35"/>
              <p:cNvSpPr/>
              <p:nvPr/>
            </p:nvSpPr>
            <p:spPr>
              <a:xfrm>
                <a:off x="1729500" y="2767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82" name="Google Shape;282;p35"/>
              <p:cNvSpPr txBox="1"/>
              <p:nvPr/>
            </p:nvSpPr>
            <p:spPr>
              <a:xfrm>
                <a:off x="2097350" y="2728269"/>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Consolas"/>
                    <a:ea typeface="Consolas"/>
                    <a:cs typeface="Consolas"/>
                    <a:sym typeface="Consolas"/>
                  </a:rPr>
                  <a:t>MAMMAL</a:t>
                </a:r>
                <a:endParaRPr sz="1800"/>
              </a:p>
            </p:txBody>
          </p:sp>
        </p:grpSp>
        <p:grpSp>
          <p:nvGrpSpPr>
            <p:cNvPr id="283" name="Google Shape;283;p35"/>
            <p:cNvGrpSpPr/>
            <p:nvPr/>
          </p:nvGrpSpPr>
          <p:grpSpPr>
            <a:xfrm>
              <a:off x="1729500" y="2345950"/>
              <a:ext cx="1750425" cy="308700"/>
              <a:chOff x="1729500" y="2345950"/>
              <a:chExt cx="1750425" cy="308700"/>
            </a:xfrm>
          </p:grpSpPr>
          <p:sp>
            <p:nvSpPr>
              <p:cNvPr id="284" name="Google Shape;284;p35"/>
              <p:cNvSpPr/>
              <p:nvPr/>
            </p:nvSpPr>
            <p:spPr>
              <a:xfrm>
                <a:off x="1729500" y="2386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85" name="Google Shape;285;p35"/>
              <p:cNvSpPr txBox="1"/>
              <p:nvPr/>
            </p:nvSpPr>
            <p:spPr>
              <a:xfrm>
                <a:off x="1943173" y="2345950"/>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Consolas"/>
                    <a:ea typeface="Consolas"/>
                    <a:cs typeface="Consolas"/>
                    <a:sym typeface="Consolas"/>
                  </a:rPr>
                  <a:t>WILDLIFE</a:t>
                </a:r>
                <a:endParaRPr sz="1800"/>
              </a:p>
            </p:txBody>
          </p:sp>
        </p:grpSp>
        <p:grpSp>
          <p:nvGrpSpPr>
            <p:cNvPr id="286" name="Google Shape;286;p35"/>
            <p:cNvGrpSpPr/>
            <p:nvPr/>
          </p:nvGrpSpPr>
          <p:grpSpPr>
            <a:xfrm>
              <a:off x="1729500" y="1970070"/>
              <a:ext cx="1750425" cy="308700"/>
              <a:chOff x="1729500" y="1970070"/>
              <a:chExt cx="1750425" cy="308700"/>
            </a:xfrm>
          </p:grpSpPr>
          <p:sp>
            <p:nvSpPr>
              <p:cNvPr id="287" name="Google Shape;287;p35"/>
              <p:cNvSpPr/>
              <p:nvPr/>
            </p:nvSpPr>
            <p:spPr>
              <a:xfrm>
                <a:off x="1729500" y="2005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88" name="Google Shape;288;p35"/>
              <p:cNvSpPr txBox="1"/>
              <p:nvPr/>
            </p:nvSpPr>
            <p:spPr>
              <a:xfrm>
                <a:off x="2121350" y="1970070"/>
                <a:ext cx="981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Consolas"/>
                    <a:ea typeface="Consolas"/>
                    <a:cs typeface="Consolas"/>
                    <a:sym typeface="Consolas"/>
                  </a:rPr>
                  <a:t>LION</a:t>
                </a:r>
                <a:endParaRPr sz="1800"/>
              </a:p>
            </p:txBody>
          </p:sp>
        </p:grpSp>
        <p:pic>
          <p:nvPicPr>
            <p:cNvPr id="289" name="Google Shape;289;p35"/>
            <p:cNvPicPr preferRelativeResize="0"/>
            <p:nvPr/>
          </p:nvPicPr>
          <p:blipFill rotWithShape="1">
            <a:blip r:embed="rId3">
              <a:alphaModFix/>
            </a:blip>
            <a:srcRect b="0" l="0" r="0" t="0"/>
            <a:stretch/>
          </p:blipFill>
          <p:spPr>
            <a:xfrm>
              <a:off x="20932" y="1977091"/>
              <a:ext cx="1406362" cy="1066909"/>
            </a:xfrm>
            <a:prstGeom prst="rect">
              <a:avLst/>
            </a:prstGeom>
            <a:noFill/>
            <a:ln>
              <a:noFill/>
            </a:ln>
          </p:spPr>
        </p:pic>
      </p:grpSp>
      <p:cxnSp>
        <p:nvCxnSpPr>
          <p:cNvPr id="290" name="Google Shape;290;p35"/>
          <p:cNvCxnSpPr>
            <a:stCxn id="289" idx="3"/>
            <a:endCxn id="287" idx="1"/>
          </p:cNvCxnSpPr>
          <p:nvPr/>
        </p:nvCxnSpPr>
        <p:spPr>
          <a:xfrm flipH="1" rot="10800000">
            <a:off x="4350303" y="3350203"/>
            <a:ext cx="293400" cy="340800"/>
          </a:xfrm>
          <a:prstGeom prst="straightConnector1">
            <a:avLst/>
          </a:prstGeom>
          <a:noFill/>
          <a:ln cap="flat" cmpd="sng" w="9525">
            <a:solidFill>
              <a:srgbClr val="595959"/>
            </a:solidFill>
            <a:prstDash val="solid"/>
            <a:round/>
            <a:headEnd len="med" w="med" type="none"/>
            <a:tailEnd len="med" w="med" type="none"/>
          </a:ln>
        </p:spPr>
      </p:cxnSp>
      <p:cxnSp>
        <p:nvCxnSpPr>
          <p:cNvPr id="291" name="Google Shape;291;p35"/>
          <p:cNvCxnSpPr>
            <a:stCxn id="289" idx="3"/>
            <a:endCxn id="284" idx="1"/>
          </p:cNvCxnSpPr>
          <p:nvPr/>
        </p:nvCxnSpPr>
        <p:spPr>
          <a:xfrm flipH="1" rot="10800000">
            <a:off x="4350303" y="3689203"/>
            <a:ext cx="293400" cy="1800"/>
          </a:xfrm>
          <a:prstGeom prst="straightConnector1">
            <a:avLst/>
          </a:prstGeom>
          <a:noFill/>
          <a:ln cap="flat" cmpd="sng" w="9525">
            <a:solidFill>
              <a:srgbClr val="595959"/>
            </a:solidFill>
            <a:prstDash val="solid"/>
            <a:round/>
            <a:headEnd len="med" w="med" type="none"/>
            <a:tailEnd len="med" w="med" type="none"/>
          </a:ln>
        </p:spPr>
      </p:cxnSp>
      <p:cxnSp>
        <p:nvCxnSpPr>
          <p:cNvPr id="292" name="Google Shape;292;p35"/>
          <p:cNvCxnSpPr>
            <a:stCxn id="289" idx="3"/>
            <a:endCxn id="281" idx="1"/>
          </p:cNvCxnSpPr>
          <p:nvPr/>
        </p:nvCxnSpPr>
        <p:spPr>
          <a:xfrm>
            <a:off x="4350303" y="3691003"/>
            <a:ext cx="293400" cy="337500"/>
          </a:xfrm>
          <a:prstGeom prst="straightConnector1">
            <a:avLst/>
          </a:prstGeom>
          <a:noFill/>
          <a:ln cap="flat" cmpd="sng" w="9525">
            <a:solidFill>
              <a:srgbClr val="595959"/>
            </a:solidFill>
            <a:prstDash val="solid"/>
            <a:round/>
            <a:headEnd len="med" w="med" type="none"/>
            <a:tailEnd len="med" w="med" type="none"/>
          </a:ln>
        </p:spPr>
      </p:cxnSp>
      <p:pic>
        <p:nvPicPr>
          <p:cNvPr id="293" name="Google Shape;293;p35"/>
          <p:cNvPicPr preferRelativeResize="0"/>
          <p:nvPr/>
        </p:nvPicPr>
        <p:blipFill>
          <a:blip r:embed="rId4">
            <a:alphaModFix/>
          </a:blip>
          <a:stretch>
            <a:fillRect/>
          </a:stretch>
        </p:blipFill>
        <p:spPr>
          <a:xfrm>
            <a:off x="3099313" y="1371736"/>
            <a:ext cx="2945365" cy="1550200"/>
          </a:xfrm>
          <a:prstGeom prst="rect">
            <a:avLst/>
          </a:prstGeom>
          <a:noFill/>
          <a:ln>
            <a:noFill/>
          </a:ln>
        </p:spPr>
      </p:pic>
      <p:sp>
        <p:nvSpPr>
          <p:cNvPr id="294" name="Google Shape;294;p35"/>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36"/>
          <p:cNvPicPr preferRelativeResize="0"/>
          <p:nvPr/>
        </p:nvPicPr>
        <p:blipFill>
          <a:blip r:embed="rId3">
            <a:alphaModFix/>
          </a:blip>
          <a:stretch>
            <a:fillRect/>
          </a:stretch>
        </p:blipFill>
        <p:spPr>
          <a:xfrm>
            <a:off x="2744050" y="3187402"/>
            <a:ext cx="3655901" cy="1334022"/>
          </a:xfrm>
          <a:prstGeom prst="rect">
            <a:avLst/>
          </a:prstGeom>
          <a:noFill/>
          <a:ln>
            <a:noFill/>
          </a:ln>
        </p:spPr>
      </p:pic>
      <p:pic>
        <p:nvPicPr>
          <p:cNvPr id="300" name="Google Shape;300;p36"/>
          <p:cNvPicPr preferRelativeResize="0"/>
          <p:nvPr/>
        </p:nvPicPr>
        <p:blipFill>
          <a:blip r:embed="rId4">
            <a:alphaModFix/>
          </a:blip>
          <a:stretch>
            <a:fillRect/>
          </a:stretch>
        </p:blipFill>
        <p:spPr>
          <a:xfrm flipH="1">
            <a:off x="3099325" y="1398673"/>
            <a:ext cx="2945350" cy="1550182"/>
          </a:xfrm>
          <a:prstGeom prst="rect">
            <a:avLst/>
          </a:prstGeom>
          <a:noFill/>
          <a:ln>
            <a:noFill/>
          </a:ln>
        </p:spPr>
      </p:pic>
      <p:sp>
        <p:nvSpPr>
          <p:cNvPr id="301" name="Google Shape;301;p36"/>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37"/>
          <p:cNvPicPr preferRelativeResize="0"/>
          <p:nvPr/>
        </p:nvPicPr>
        <p:blipFill>
          <a:blip r:embed="rId3">
            <a:alphaModFix/>
          </a:blip>
          <a:stretch>
            <a:fillRect/>
          </a:stretch>
        </p:blipFill>
        <p:spPr>
          <a:xfrm>
            <a:off x="3135357" y="1423888"/>
            <a:ext cx="2849525" cy="1499750"/>
          </a:xfrm>
          <a:prstGeom prst="rect">
            <a:avLst/>
          </a:prstGeom>
          <a:noFill/>
          <a:ln>
            <a:noFill/>
          </a:ln>
        </p:spPr>
      </p:pic>
      <p:sp>
        <p:nvSpPr>
          <p:cNvPr id="307" name="Google Shape;307;p37"/>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pic>
        <p:nvPicPr>
          <p:cNvPr id="308" name="Google Shape;308;p37"/>
          <p:cNvPicPr preferRelativeResize="0"/>
          <p:nvPr/>
        </p:nvPicPr>
        <p:blipFill>
          <a:blip r:embed="rId4">
            <a:alphaModFix/>
          </a:blip>
          <a:stretch>
            <a:fillRect/>
          </a:stretch>
        </p:blipFill>
        <p:spPr>
          <a:xfrm>
            <a:off x="2294050" y="3597684"/>
            <a:ext cx="911751" cy="866173"/>
          </a:xfrm>
          <a:prstGeom prst="rect">
            <a:avLst/>
          </a:prstGeom>
          <a:noFill/>
          <a:ln>
            <a:noFill/>
          </a:ln>
        </p:spPr>
      </p:pic>
      <p:sp>
        <p:nvSpPr>
          <p:cNvPr id="309" name="Google Shape;309;p37"/>
          <p:cNvSpPr/>
          <p:nvPr/>
        </p:nvSpPr>
        <p:spPr>
          <a:xfrm flipH="1" rot="-5570106">
            <a:off x="2822056" y="3547659"/>
            <a:ext cx="1382893" cy="801709"/>
          </a:xfrm>
          <a:prstGeom prst="trapezoid">
            <a:avLst>
              <a:gd fmla="val 66513" name="adj"/>
            </a:avLst>
          </a:prstGeom>
          <a:solidFill>
            <a:srgbClr val="CFE2F3">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flipH="1" rot="-4678844">
            <a:off x="3387414" y="3192243"/>
            <a:ext cx="1653856" cy="1614037"/>
          </a:xfrm>
          <a:prstGeom prst="ellipse">
            <a:avLst/>
          </a:prstGeom>
          <a:solidFill>
            <a:srgbClr val="FFFFFF"/>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7"/>
          <p:cNvPicPr preferRelativeResize="0"/>
          <p:nvPr/>
        </p:nvPicPr>
        <p:blipFill rotWithShape="1">
          <a:blip r:embed="rId5">
            <a:alphaModFix/>
          </a:blip>
          <a:srcRect b="-2236" l="1675" r="2041" t="-2289"/>
          <a:stretch/>
        </p:blipFill>
        <p:spPr>
          <a:xfrm>
            <a:off x="3430017" y="3191951"/>
            <a:ext cx="1568400" cy="1613100"/>
          </a:xfrm>
          <a:prstGeom prst="ellipse">
            <a:avLst/>
          </a:prstGeom>
          <a:noFill/>
          <a:ln>
            <a:noFill/>
          </a:ln>
        </p:spPr>
      </p:pic>
      <p:sp>
        <p:nvSpPr>
          <p:cNvPr id="312" name="Google Shape;312;p37"/>
          <p:cNvSpPr/>
          <p:nvPr/>
        </p:nvSpPr>
        <p:spPr>
          <a:xfrm flipH="1" rot="-6806447">
            <a:off x="4692948" y="3416300"/>
            <a:ext cx="782803" cy="894502"/>
          </a:xfrm>
          <a:prstGeom prst="trapezoid">
            <a:avLst>
              <a:gd fmla="val 42073" name="adj"/>
            </a:avLst>
          </a:prstGeom>
          <a:solidFill>
            <a:srgbClr val="CFE2F3">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5257785" y="3335975"/>
            <a:ext cx="1568400" cy="7329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7"/>
          <p:cNvGrpSpPr/>
          <p:nvPr/>
        </p:nvGrpSpPr>
        <p:grpSpPr>
          <a:xfrm>
            <a:off x="5428867" y="3466328"/>
            <a:ext cx="1225752" cy="472012"/>
            <a:chOff x="5088455" y="3642031"/>
            <a:chExt cx="1378024" cy="523643"/>
          </a:xfrm>
        </p:grpSpPr>
        <p:pic>
          <p:nvPicPr>
            <p:cNvPr id="315" name="Google Shape;315;p37"/>
            <p:cNvPicPr preferRelativeResize="0"/>
            <p:nvPr/>
          </p:nvPicPr>
          <p:blipFill>
            <a:blip r:embed="rId6">
              <a:alphaModFix/>
            </a:blip>
            <a:stretch>
              <a:fillRect/>
            </a:stretch>
          </p:blipFill>
          <p:spPr>
            <a:xfrm>
              <a:off x="6034293" y="3695890"/>
              <a:ext cx="432186" cy="469785"/>
            </a:xfrm>
            <a:prstGeom prst="rect">
              <a:avLst/>
            </a:prstGeom>
            <a:noFill/>
            <a:ln>
              <a:noFill/>
            </a:ln>
          </p:spPr>
        </p:pic>
        <p:pic>
          <p:nvPicPr>
            <p:cNvPr id="316" name="Google Shape;316;p37"/>
            <p:cNvPicPr preferRelativeResize="0"/>
            <p:nvPr/>
          </p:nvPicPr>
          <p:blipFill>
            <a:blip r:embed="rId7">
              <a:alphaModFix/>
            </a:blip>
            <a:stretch>
              <a:fillRect/>
            </a:stretch>
          </p:blipFill>
          <p:spPr>
            <a:xfrm>
              <a:off x="5088455" y="3665299"/>
              <a:ext cx="412716" cy="446179"/>
            </a:xfrm>
            <a:prstGeom prst="rect">
              <a:avLst/>
            </a:prstGeom>
            <a:noFill/>
            <a:ln>
              <a:noFill/>
            </a:ln>
          </p:spPr>
        </p:pic>
        <p:pic>
          <p:nvPicPr>
            <p:cNvPr id="317" name="Google Shape;317;p37"/>
            <p:cNvPicPr preferRelativeResize="0"/>
            <p:nvPr/>
          </p:nvPicPr>
          <p:blipFill>
            <a:blip r:embed="rId8">
              <a:alphaModFix/>
            </a:blip>
            <a:stretch>
              <a:fillRect/>
            </a:stretch>
          </p:blipFill>
          <p:spPr>
            <a:xfrm>
              <a:off x="5474705" y="3642031"/>
              <a:ext cx="552026" cy="483057"/>
            </a:xfrm>
            <a:prstGeom prst="rect">
              <a:avLst/>
            </a:prstGeom>
            <a:noFill/>
            <a:ln>
              <a:noFill/>
            </a:ln>
          </p:spPr>
        </p:pic>
      </p:grpSp>
      <p:sp>
        <p:nvSpPr>
          <p:cNvPr id="318" name="Google Shape;318;p37"/>
          <p:cNvSpPr/>
          <p:nvPr/>
        </p:nvSpPr>
        <p:spPr>
          <a:xfrm flipH="1" rot="-4649699">
            <a:off x="4597930" y="3927371"/>
            <a:ext cx="705230" cy="1241207"/>
          </a:xfrm>
          <a:prstGeom prst="trapezoid">
            <a:avLst>
              <a:gd fmla="val 42073" name="adj"/>
            </a:avLst>
          </a:prstGeom>
          <a:solidFill>
            <a:srgbClr val="CFE2F3">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5257785" y="4265742"/>
            <a:ext cx="1568400" cy="7329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37"/>
          <p:cNvGrpSpPr/>
          <p:nvPr/>
        </p:nvGrpSpPr>
        <p:grpSpPr>
          <a:xfrm>
            <a:off x="5398505" y="4397273"/>
            <a:ext cx="1286367" cy="469630"/>
            <a:chOff x="6876556" y="3678214"/>
            <a:chExt cx="1446169" cy="521001"/>
          </a:xfrm>
        </p:grpSpPr>
        <p:pic>
          <p:nvPicPr>
            <p:cNvPr id="321" name="Google Shape;321;p37"/>
            <p:cNvPicPr preferRelativeResize="0"/>
            <p:nvPr/>
          </p:nvPicPr>
          <p:blipFill>
            <a:blip r:embed="rId9">
              <a:alphaModFix/>
            </a:blip>
            <a:stretch>
              <a:fillRect/>
            </a:stretch>
          </p:blipFill>
          <p:spPr>
            <a:xfrm>
              <a:off x="6876556" y="3678214"/>
              <a:ext cx="509954" cy="521001"/>
            </a:xfrm>
            <a:prstGeom prst="rect">
              <a:avLst/>
            </a:prstGeom>
            <a:noFill/>
            <a:ln>
              <a:noFill/>
            </a:ln>
          </p:spPr>
        </p:pic>
        <p:pic>
          <p:nvPicPr>
            <p:cNvPr id="322" name="Google Shape;322;p37"/>
            <p:cNvPicPr preferRelativeResize="0"/>
            <p:nvPr/>
          </p:nvPicPr>
          <p:blipFill>
            <a:blip r:embed="rId10">
              <a:alphaModFix/>
            </a:blip>
            <a:stretch>
              <a:fillRect/>
            </a:stretch>
          </p:blipFill>
          <p:spPr>
            <a:xfrm>
              <a:off x="7364731" y="3696182"/>
              <a:ext cx="469782" cy="469779"/>
            </a:xfrm>
            <a:prstGeom prst="rect">
              <a:avLst/>
            </a:prstGeom>
            <a:noFill/>
            <a:ln>
              <a:noFill/>
            </a:ln>
          </p:spPr>
        </p:pic>
        <p:pic>
          <p:nvPicPr>
            <p:cNvPr id="323" name="Google Shape;323;p37"/>
            <p:cNvPicPr preferRelativeResize="0"/>
            <p:nvPr/>
          </p:nvPicPr>
          <p:blipFill>
            <a:blip r:embed="rId11">
              <a:alphaModFix/>
            </a:blip>
            <a:stretch>
              <a:fillRect/>
            </a:stretch>
          </p:blipFill>
          <p:spPr>
            <a:xfrm>
              <a:off x="7852928" y="3706407"/>
              <a:ext cx="469797" cy="43396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38"/>
          <p:cNvPicPr preferRelativeResize="0"/>
          <p:nvPr/>
        </p:nvPicPr>
        <p:blipFill rotWithShape="1">
          <a:blip r:embed="rId3">
            <a:alphaModFix/>
          </a:blip>
          <a:srcRect b="14416" l="0" r="6907" t="42968"/>
          <a:stretch/>
        </p:blipFill>
        <p:spPr>
          <a:xfrm>
            <a:off x="2792875" y="1648598"/>
            <a:ext cx="3619500" cy="872077"/>
          </a:xfrm>
          <a:prstGeom prst="rect">
            <a:avLst/>
          </a:prstGeom>
          <a:noFill/>
          <a:ln>
            <a:noFill/>
          </a:ln>
        </p:spPr>
      </p:pic>
      <p:pic>
        <p:nvPicPr>
          <p:cNvPr descr="image2.gif" id="329" name="Google Shape;329;p38"/>
          <p:cNvPicPr preferRelativeResize="0"/>
          <p:nvPr/>
        </p:nvPicPr>
        <p:blipFill rotWithShape="1">
          <a:blip r:embed="rId4">
            <a:alphaModFix/>
          </a:blip>
          <a:srcRect b="34090" l="2042" r="1609" t="14614"/>
          <a:stretch/>
        </p:blipFill>
        <p:spPr>
          <a:xfrm>
            <a:off x="2778696" y="2796354"/>
            <a:ext cx="3586625" cy="1432075"/>
          </a:xfrm>
          <a:prstGeom prst="rect">
            <a:avLst/>
          </a:prstGeom>
          <a:noFill/>
          <a:ln>
            <a:noFill/>
          </a:ln>
        </p:spPr>
      </p:pic>
      <p:sp>
        <p:nvSpPr>
          <p:cNvPr id="330" name="Google Shape;330;p38"/>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Prediction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39"/>
          <p:cNvPicPr preferRelativeResize="0"/>
          <p:nvPr/>
        </p:nvPicPr>
        <p:blipFill rotWithShape="1">
          <a:blip r:embed="rId3">
            <a:alphaModFix/>
          </a:blip>
          <a:srcRect b="16228" l="4882" r="54360" t="8254"/>
          <a:stretch/>
        </p:blipFill>
        <p:spPr>
          <a:xfrm>
            <a:off x="2269813" y="1563420"/>
            <a:ext cx="998651" cy="1005265"/>
          </a:xfrm>
          <a:prstGeom prst="rect">
            <a:avLst/>
          </a:prstGeom>
          <a:noFill/>
          <a:ln>
            <a:noFill/>
          </a:ln>
        </p:spPr>
      </p:pic>
      <p:pic>
        <p:nvPicPr>
          <p:cNvPr id="336" name="Google Shape;336;p39"/>
          <p:cNvPicPr preferRelativeResize="0"/>
          <p:nvPr/>
        </p:nvPicPr>
        <p:blipFill>
          <a:blip r:embed="rId4">
            <a:alphaModFix/>
          </a:blip>
          <a:stretch>
            <a:fillRect/>
          </a:stretch>
        </p:blipFill>
        <p:spPr>
          <a:xfrm>
            <a:off x="5595564" y="1300687"/>
            <a:ext cx="1428672" cy="1428675"/>
          </a:xfrm>
          <a:prstGeom prst="rect">
            <a:avLst/>
          </a:prstGeom>
          <a:noFill/>
          <a:ln>
            <a:noFill/>
          </a:ln>
        </p:spPr>
      </p:pic>
      <p:pic>
        <p:nvPicPr>
          <p:cNvPr id="337" name="Google Shape;337;p39"/>
          <p:cNvPicPr preferRelativeResize="0"/>
          <p:nvPr/>
        </p:nvPicPr>
        <p:blipFill rotWithShape="1">
          <a:blip r:embed="rId3">
            <a:alphaModFix/>
          </a:blip>
          <a:srcRect b="16341" l="53419" r="5500" t="8140"/>
          <a:stretch/>
        </p:blipFill>
        <p:spPr>
          <a:xfrm>
            <a:off x="3811120" y="1563406"/>
            <a:ext cx="1006618" cy="1005273"/>
          </a:xfrm>
          <a:prstGeom prst="rect">
            <a:avLst/>
          </a:prstGeom>
          <a:noFill/>
          <a:ln>
            <a:noFill/>
          </a:ln>
        </p:spPr>
      </p:pic>
      <p:sp>
        <p:nvSpPr>
          <p:cNvPr id="338" name="Google Shape;338;p39"/>
          <p:cNvSpPr txBox="1"/>
          <p:nvPr/>
        </p:nvSpPr>
        <p:spPr>
          <a:xfrm>
            <a:off x="3279849" y="1584055"/>
            <a:ext cx="496500" cy="6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Consolas"/>
                <a:ea typeface="Consolas"/>
                <a:cs typeface="Consolas"/>
                <a:sym typeface="Consolas"/>
              </a:rPr>
              <a:t>+</a:t>
            </a:r>
            <a:endParaRPr sz="4800">
              <a:latin typeface="Consolas"/>
              <a:ea typeface="Consolas"/>
              <a:cs typeface="Consolas"/>
              <a:sym typeface="Consolas"/>
            </a:endParaRPr>
          </a:p>
        </p:txBody>
      </p:sp>
      <p:sp>
        <p:nvSpPr>
          <p:cNvPr id="339" name="Google Shape;339;p39"/>
          <p:cNvSpPr txBox="1"/>
          <p:nvPr/>
        </p:nvSpPr>
        <p:spPr>
          <a:xfrm>
            <a:off x="4954133" y="1613838"/>
            <a:ext cx="496500" cy="6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Consolas"/>
                <a:ea typeface="Consolas"/>
                <a:cs typeface="Consolas"/>
                <a:sym typeface="Consolas"/>
              </a:rPr>
              <a:t>=</a:t>
            </a:r>
            <a:endParaRPr sz="4800">
              <a:latin typeface="Consolas"/>
              <a:ea typeface="Consolas"/>
              <a:cs typeface="Consolas"/>
              <a:sym typeface="Consolas"/>
            </a:endParaRPr>
          </a:p>
        </p:txBody>
      </p:sp>
      <p:grpSp>
        <p:nvGrpSpPr>
          <p:cNvPr id="340" name="Google Shape;340;p39"/>
          <p:cNvGrpSpPr/>
          <p:nvPr/>
        </p:nvGrpSpPr>
        <p:grpSpPr>
          <a:xfrm>
            <a:off x="562968" y="2906472"/>
            <a:ext cx="8018059" cy="1654925"/>
            <a:chOff x="240268" y="2880875"/>
            <a:chExt cx="8018059" cy="1654925"/>
          </a:xfrm>
        </p:grpSpPr>
        <p:pic>
          <p:nvPicPr>
            <p:cNvPr id="341" name="Google Shape;341;p39"/>
            <p:cNvPicPr preferRelativeResize="0"/>
            <p:nvPr/>
          </p:nvPicPr>
          <p:blipFill>
            <a:blip r:embed="rId5">
              <a:alphaModFix/>
            </a:blip>
            <a:stretch>
              <a:fillRect/>
            </a:stretch>
          </p:blipFill>
          <p:spPr>
            <a:xfrm>
              <a:off x="1739847" y="2880875"/>
              <a:ext cx="6290406" cy="805463"/>
            </a:xfrm>
            <a:prstGeom prst="rect">
              <a:avLst/>
            </a:prstGeom>
            <a:noFill/>
            <a:ln>
              <a:noFill/>
            </a:ln>
          </p:spPr>
        </p:pic>
        <p:pic>
          <p:nvPicPr>
            <p:cNvPr id="342" name="Google Shape;342;p39"/>
            <p:cNvPicPr preferRelativeResize="0"/>
            <p:nvPr/>
          </p:nvPicPr>
          <p:blipFill>
            <a:blip r:embed="rId6">
              <a:alphaModFix/>
            </a:blip>
            <a:stretch>
              <a:fillRect/>
            </a:stretch>
          </p:blipFill>
          <p:spPr>
            <a:xfrm>
              <a:off x="1751012" y="3702562"/>
              <a:ext cx="6507315" cy="833238"/>
            </a:xfrm>
            <a:prstGeom prst="rect">
              <a:avLst/>
            </a:prstGeom>
            <a:noFill/>
            <a:ln>
              <a:noFill/>
            </a:ln>
          </p:spPr>
        </p:pic>
        <p:pic>
          <p:nvPicPr>
            <p:cNvPr id="343" name="Google Shape;343;p39"/>
            <p:cNvPicPr preferRelativeResize="0"/>
            <p:nvPr/>
          </p:nvPicPr>
          <p:blipFill>
            <a:blip r:embed="rId7">
              <a:alphaModFix/>
            </a:blip>
            <a:stretch>
              <a:fillRect/>
            </a:stretch>
          </p:blipFill>
          <p:spPr>
            <a:xfrm>
              <a:off x="1727401" y="3271033"/>
              <a:ext cx="6507315" cy="833238"/>
            </a:xfrm>
            <a:prstGeom prst="rect">
              <a:avLst/>
            </a:prstGeom>
            <a:noFill/>
            <a:ln>
              <a:noFill/>
            </a:ln>
          </p:spPr>
        </p:pic>
        <p:cxnSp>
          <p:nvCxnSpPr>
            <p:cNvPr id="344" name="Google Shape;344;p39"/>
            <p:cNvCxnSpPr>
              <a:stCxn id="345" idx="2"/>
              <a:endCxn id="346" idx="2"/>
            </p:cNvCxnSpPr>
            <p:nvPr/>
          </p:nvCxnSpPr>
          <p:spPr>
            <a:xfrm flipH="1" rot="10800000">
              <a:off x="1597075" y="3262872"/>
              <a:ext cx="600" cy="4191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346" name="Google Shape;346;p39"/>
            <p:cNvSpPr/>
            <p:nvPr/>
          </p:nvSpPr>
          <p:spPr>
            <a:xfrm>
              <a:off x="1597075" y="3144822"/>
              <a:ext cx="236100" cy="23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597075" y="3563922"/>
              <a:ext cx="236100" cy="23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39"/>
            <p:cNvCxnSpPr>
              <a:stCxn id="348" idx="2"/>
              <a:endCxn id="345" idx="2"/>
            </p:cNvCxnSpPr>
            <p:nvPr/>
          </p:nvCxnSpPr>
          <p:spPr>
            <a:xfrm flipH="1" rot="10800000">
              <a:off x="1597075" y="3681972"/>
              <a:ext cx="600" cy="4191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348" name="Google Shape;348;p39"/>
            <p:cNvSpPr/>
            <p:nvPr/>
          </p:nvSpPr>
          <p:spPr>
            <a:xfrm>
              <a:off x="1597075" y="3983022"/>
              <a:ext cx="236100" cy="23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txBox="1"/>
            <p:nvPr/>
          </p:nvSpPr>
          <p:spPr>
            <a:xfrm>
              <a:off x="342900" y="3094544"/>
              <a:ext cx="873900" cy="2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EN</a:t>
              </a:r>
              <a:r>
                <a:rPr lang="en">
                  <a:solidFill>
                    <a:schemeClr val="dk2"/>
                  </a:solidFill>
                  <a:latin typeface="Google Sans"/>
                  <a:ea typeface="Google Sans"/>
                  <a:cs typeface="Google Sans"/>
                  <a:sym typeface="Google Sans"/>
                </a:rPr>
                <a:t> Male</a:t>
              </a:r>
              <a:endParaRPr>
                <a:solidFill>
                  <a:schemeClr val="dk2"/>
                </a:solidFill>
                <a:latin typeface="Google Sans"/>
                <a:ea typeface="Google Sans"/>
                <a:cs typeface="Google Sans"/>
                <a:sym typeface="Google Sans"/>
              </a:endParaRPr>
            </a:p>
          </p:txBody>
        </p:sp>
        <p:sp>
          <p:nvSpPr>
            <p:cNvPr id="350" name="Google Shape;350;p39"/>
            <p:cNvSpPr txBox="1"/>
            <p:nvPr/>
          </p:nvSpPr>
          <p:spPr>
            <a:xfrm>
              <a:off x="240268" y="3538575"/>
              <a:ext cx="1062300" cy="2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EN</a:t>
              </a:r>
              <a:r>
                <a:rPr lang="en">
                  <a:solidFill>
                    <a:schemeClr val="dk2"/>
                  </a:solidFill>
                  <a:latin typeface="Google Sans"/>
                  <a:ea typeface="Google Sans"/>
                  <a:cs typeface="Google Sans"/>
                  <a:sym typeface="Google Sans"/>
                </a:rPr>
                <a:t> Female</a:t>
              </a:r>
              <a:endParaRPr>
                <a:solidFill>
                  <a:schemeClr val="dk2"/>
                </a:solidFill>
                <a:latin typeface="Google Sans"/>
                <a:ea typeface="Google Sans"/>
                <a:cs typeface="Google Sans"/>
                <a:sym typeface="Google Sans"/>
              </a:endParaRPr>
            </a:p>
          </p:txBody>
        </p:sp>
        <p:sp>
          <p:nvSpPr>
            <p:cNvPr id="351" name="Google Shape;351;p39"/>
            <p:cNvSpPr txBox="1"/>
            <p:nvPr/>
          </p:nvSpPr>
          <p:spPr>
            <a:xfrm>
              <a:off x="240268" y="3961735"/>
              <a:ext cx="1062300" cy="2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JP</a:t>
              </a:r>
              <a:r>
                <a:rPr lang="en">
                  <a:solidFill>
                    <a:schemeClr val="dk2"/>
                  </a:solidFill>
                  <a:latin typeface="Google Sans"/>
                  <a:ea typeface="Google Sans"/>
                  <a:cs typeface="Google Sans"/>
                  <a:sym typeface="Google Sans"/>
                </a:rPr>
                <a:t> Male</a:t>
              </a:r>
              <a:endParaRPr>
                <a:solidFill>
                  <a:schemeClr val="dk2"/>
                </a:solidFill>
                <a:latin typeface="Google Sans"/>
                <a:ea typeface="Google Sans"/>
                <a:cs typeface="Google Sans"/>
                <a:sym typeface="Google Sans"/>
              </a:endParaRPr>
            </a:p>
          </p:txBody>
        </p:sp>
      </p:grpSp>
      <p:sp>
        <p:nvSpPr>
          <p:cNvPr id="352" name="Google Shape;352;p39"/>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Transfer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0"/>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358" name="Google Shape;358;p40"/>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359" name="Google Shape;359;p40"/>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360" name="Google Shape;360;p40"/>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361" name="Google Shape;361;p40"/>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362" name="Google Shape;362;p40"/>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363" name="Google Shape;363;p40"/>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669725" y="2023050"/>
            <a:ext cx="33222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Recommending what someone will download based on previous purchases.</a:t>
            </a:r>
            <a:endParaRPr sz="1800">
              <a:solidFill>
                <a:schemeClr val="accent2"/>
              </a:solidFill>
              <a:latin typeface="Google Sans"/>
              <a:ea typeface="Google Sans"/>
              <a:cs typeface="Google Sans"/>
              <a:sym typeface="Google Sans"/>
            </a:endParaRPr>
          </a:p>
        </p:txBody>
      </p:sp>
      <p:sp>
        <p:nvSpPr>
          <p:cNvPr id="365" name="Google Shape;365;p40"/>
          <p:cNvSpPr/>
          <p:nvPr/>
        </p:nvSpPr>
        <p:spPr>
          <a:xfrm>
            <a:off x="5210175" y="3108680"/>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Sequence Prediction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1"/>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371" name="Google Shape;371;p41"/>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372" name="Google Shape;372;p41"/>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373" name="Google Shape;373;p41"/>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374" name="Google Shape;374;p41"/>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375" name="Google Shape;375;p41"/>
          <p:cNvSpPr/>
          <p:nvPr/>
        </p:nvSpPr>
        <p:spPr>
          <a:xfrm>
            <a:off x="5210175" y="99342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Classification</a:t>
            </a:r>
            <a:endParaRPr sz="1800">
              <a:solidFill>
                <a:srgbClr val="FFFFFF"/>
              </a:solidFill>
              <a:latin typeface="Google Sans"/>
              <a:ea typeface="Google Sans"/>
              <a:cs typeface="Google Sans"/>
              <a:sym typeface="Google Sans"/>
            </a:endParaRPr>
          </a:p>
        </p:txBody>
      </p:sp>
      <p:sp>
        <p:nvSpPr>
          <p:cNvPr id="376" name="Google Shape;376;p41"/>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1068875" y="2023050"/>
            <a:ext cx="25239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Labeling email as spam or not-spam</a:t>
            </a:r>
            <a:endParaRPr sz="1800">
              <a:solidFill>
                <a:schemeClr val="accent2"/>
              </a:solidFill>
              <a:latin typeface="Google Sans"/>
              <a:ea typeface="Google Sans"/>
              <a:cs typeface="Google Sans"/>
              <a:sym typeface="Google Sans"/>
            </a:endParaRPr>
          </a:p>
        </p:txBody>
      </p:sp>
      <p:sp>
        <p:nvSpPr>
          <p:cNvPr id="378" name="Google Shape;378;p41"/>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2"/>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384" name="Google Shape;384;p42"/>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385" name="Google Shape;385;p42"/>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386" name="Google Shape;386;p42"/>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387" name="Google Shape;387;p42"/>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388" name="Google Shape;388;p42"/>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829707" y="2023050"/>
            <a:ext cx="30021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Identifying trends amongst a group of people who have bought a new music release</a:t>
            </a:r>
            <a:endParaRPr sz="1800">
              <a:solidFill>
                <a:schemeClr val="accent2"/>
              </a:solidFill>
              <a:latin typeface="Google Sans"/>
              <a:ea typeface="Google Sans"/>
              <a:cs typeface="Google Sans"/>
              <a:sym typeface="Google Sans"/>
            </a:endParaRPr>
          </a:p>
        </p:txBody>
      </p:sp>
      <p:sp>
        <p:nvSpPr>
          <p:cNvPr id="390" name="Google Shape;390;p42"/>
          <p:cNvSpPr/>
          <p:nvPr/>
        </p:nvSpPr>
        <p:spPr>
          <a:xfrm>
            <a:off x="5210175" y="1698510"/>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Clustering</a:t>
            </a:r>
            <a:endParaRPr sz="1800">
              <a:solidFill>
                <a:srgbClr val="FFFFFF"/>
              </a:solidFill>
              <a:latin typeface="Google Sans"/>
              <a:ea typeface="Google Sans"/>
              <a:cs typeface="Google Sans"/>
              <a:sym typeface="Google Sans"/>
            </a:endParaRPr>
          </a:p>
        </p:txBody>
      </p:sp>
      <p:sp>
        <p:nvSpPr>
          <p:cNvPr id="391" name="Google Shape;391;p42"/>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6">
            <a:hlinkClick r:id="rId3"/>
          </p:cNvPr>
          <p:cNvPicPr preferRelativeResize="0"/>
          <p:nvPr/>
        </p:nvPicPr>
        <p:blipFill rotWithShape="1">
          <a:blip r:embed="rId4">
            <a:alphaModFix/>
          </a:blip>
          <a:srcRect b="0" l="0" r="0" t="980"/>
          <a:stretch/>
        </p:blipFill>
        <p:spPr>
          <a:xfrm>
            <a:off x="2550313" y="979450"/>
            <a:ext cx="4043372" cy="3298900"/>
          </a:xfrm>
          <a:prstGeom prst="rect">
            <a:avLst/>
          </a:prstGeom>
          <a:noFill/>
          <a:ln>
            <a:noFill/>
          </a:ln>
        </p:spPr>
      </p:pic>
      <p:sp>
        <p:nvSpPr>
          <p:cNvPr id="75" name="Google Shape;75;p16"/>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Quickdraw Game</a:t>
            </a:r>
            <a:endParaRPr/>
          </a:p>
        </p:txBody>
      </p:sp>
      <p:sp>
        <p:nvSpPr>
          <p:cNvPr id="76" name="Google Shape;76;p16"/>
          <p:cNvSpPr txBox="1"/>
          <p:nvPr>
            <p:ph idx="4294967295" type="subTitle"/>
          </p:nvPr>
        </p:nvSpPr>
        <p:spPr>
          <a:xfrm>
            <a:off x="570075" y="988197"/>
            <a:ext cx="3807900" cy="15834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b="0" lang="en" u="sng">
                <a:solidFill>
                  <a:srgbClr val="1973E8"/>
                </a:solidFill>
                <a:hlinkClick r:id="rId5"/>
              </a:rPr>
              <a:t>g.co/quickdraw</a:t>
            </a:r>
            <a:endParaRPr b="0">
              <a:solidFill>
                <a:srgbClr val="1973E8"/>
              </a:solidFill>
            </a:endParaRPr>
          </a:p>
          <a:p>
            <a:pPr indent="0" lvl="0" marL="0" rtl="0" algn="l">
              <a:spcBef>
                <a:spcPts val="1600"/>
              </a:spcBef>
              <a:spcAft>
                <a:spcPts val="1600"/>
              </a:spcAft>
              <a:buClr>
                <a:schemeClr val="dk1"/>
              </a:buClr>
              <a:buSzPts val="1100"/>
              <a:buFont typeface="Arial"/>
              <a:buNone/>
            </a:pPr>
            <a:r>
              <a:rPr b="0" lang="en" u="sng">
                <a:solidFill>
                  <a:srgbClr val="1973E8"/>
                </a:solidFill>
                <a:hlinkClick r:id="rId6"/>
              </a:rPr>
              <a:t>g.co/</a:t>
            </a:r>
            <a:br>
              <a:rPr b="0" lang="en" u="sng">
                <a:solidFill>
                  <a:srgbClr val="1973E8"/>
                </a:solidFill>
                <a:hlinkClick r:id="rId7"/>
              </a:rPr>
            </a:br>
            <a:r>
              <a:rPr b="0" lang="en">
                <a:solidFill>
                  <a:srgbClr val="1973E8"/>
                </a:solidFill>
                <a:uFill>
                  <a:noFill/>
                </a:uFill>
                <a:hlinkClick r:id="rId8"/>
              </a:rPr>
              <a:t>         </a:t>
            </a:r>
            <a:r>
              <a:rPr b="0" lang="en" u="sng">
                <a:solidFill>
                  <a:srgbClr val="1973E8"/>
                </a:solidFill>
                <a:hlinkClick r:id="rId9"/>
              </a:rPr>
              <a:t>quick</a:t>
            </a:r>
            <a:br>
              <a:rPr b="0" lang="en">
                <a:uFill>
                  <a:noFill/>
                </a:uFill>
                <a:hlinkClick r:id="rId10"/>
              </a:rPr>
            </a:br>
            <a:r>
              <a:rPr b="0" lang="en">
                <a:uFill>
                  <a:noFill/>
                </a:uFill>
                <a:hlinkClick r:id="rId11"/>
              </a:rPr>
              <a:t>                    </a:t>
            </a:r>
            <a:r>
              <a:rPr b="0" lang="en" u="sng">
                <a:solidFill>
                  <a:srgbClr val="1973E8"/>
                </a:solidFill>
                <a:hlinkClick r:id="rId12"/>
              </a:rPr>
              <a:t>draw</a:t>
            </a:r>
            <a:endParaRPr b="0">
              <a:solidFill>
                <a:srgbClr val="1973E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3"/>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397" name="Google Shape;397;p43"/>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398" name="Google Shape;398;p43"/>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399" name="Google Shape;399;p43"/>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00" name="Google Shape;400;p43"/>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829707" y="2023050"/>
            <a:ext cx="30021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Grouping news headlines from different publications in the Google News </a:t>
            </a:r>
            <a:r>
              <a:rPr lang="en" sz="1800">
                <a:solidFill>
                  <a:schemeClr val="accent2"/>
                </a:solidFill>
                <a:latin typeface="Google Sans"/>
                <a:ea typeface="Google Sans"/>
                <a:cs typeface="Google Sans"/>
                <a:sym typeface="Google Sans"/>
              </a:rPr>
              <a:t>app</a:t>
            </a:r>
            <a:r>
              <a:rPr lang="en" sz="1800">
                <a:solidFill>
                  <a:schemeClr val="accent2"/>
                </a:solidFill>
                <a:latin typeface="Google Sans"/>
                <a:ea typeface="Google Sans"/>
                <a:cs typeface="Google Sans"/>
                <a:sym typeface="Google Sans"/>
              </a:rPr>
              <a:t>.</a:t>
            </a:r>
            <a:endParaRPr sz="1800">
              <a:solidFill>
                <a:schemeClr val="accent2"/>
              </a:solidFill>
              <a:latin typeface="Google Sans"/>
              <a:ea typeface="Google Sans"/>
              <a:cs typeface="Google Sans"/>
              <a:sym typeface="Google Sans"/>
            </a:endParaRPr>
          </a:p>
        </p:txBody>
      </p:sp>
      <p:sp>
        <p:nvSpPr>
          <p:cNvPr id="402" name="Google Shape;402;p43"/>
          <p:cNvSpPr/>
          <p:nvPr/>
        </p:nvSpPr>
        <p:spPr>
          <a:xfrm>
            <a:off x="5210175" y="1698510"/>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Clustering</a:t>
            </a:r>
            <a:endParaRPr sz="1800">
              <a:solidFill>
                <a:srgbClr val="FFFFFF"/>
              </a:solidFill>
              <a:latin typeface="Google Sans"/>
              <a:ea typeface="Google Sans"/>
              <a:cs typeface="Google Sans"/>
              <a:sym typeface="Google Sans"/>
            </a:endParaRPr>
          </a:p>
        </p:txBody>
      </p:sp>
      <p:sp>
        <p:nvSpPr>
          <p:cNvPr id="403" name="Google Shape;403;p43"/>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4"/>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09" name="Google Shape;409;p44"/>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10" name="Google Shape;410;p44"/>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11" name="Google Shape;411;p44"/>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12" name="Google Shape;412;p44"/>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13" name="Google Shape;413;p44"/>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Type of Machine Learning?</a:t>
            </a:r>
            <a:endParaRPr/>
          </a:p>
        </p:txBody>
      </p:sp>
      <p:sp>
        <p:nvSpPr>
          <p:cNvPr id="414" name="Google Shape;414;p44"/>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829707" y="2023050"/>
            <a:ext cx="30021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Captioning a video</a:t>
            </a:r>
            <a:endParaRPr sz="1800">
              <a:solidFill>
                <a:schemeClr val="accent2"/>
              </a:solidFill>
              <a:latin typeface="Google Sans"/>
              <a:ea typeface="Google Sans"/>
              <a:cs typeface="Google Sans"/>
              <a:sym typeface="Google Sans"/>
            </a:endParaRPr>
          </a:p>
        </p:txBody>
      </p:sp>
      <p:sp>
        <p:nvSpPr>
          <p:cNvPr id="416" name="Google Shape;416;p44"/>
          <p:cNvSpPr/>
          <p:nvPr/>
        </p:nvSpPr>
        <p:spPr>
          <a:xfrm>
            <a:off x="5210175" y="381376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Style Transfer</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5"/>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22" name="Google Shape;422;p45"/>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23" name="Google Shape;423;p45"/>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24" name="Google Shape;424;p45"/>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25" name="Google Shape;425;p45"/>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26" name="Google Shape;426;p45"/>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27" name="Google Shape;427;p45"/>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Determining workout activity based on phone movement.</a:t>
            </a:r>
            <a:endParaRPr sz="1800">
              <a:solidFill>
                <a:schemeClr val="accent2"/>
              </a:solidFill>
              <a:latin typeface="Google Sans"/>
              <a:ea typeface="Google Sans"/>
              <a:cs typeface="Google Sans"/>
              <a:sym typeface="Google Sans"/>
            </a:endParaRPr>
          </a:p>
        </p:txBody>
      </p:sp>
      <p:sp>
        <p:nvSpPr>
          <p:cNvPr id="429" name="Google Shape;429;p45"/>
          <p:cNvSpPr/>
          <p:nvPr/>
        </p:nvSpPr>
        <p:spPr>
          <a:xfrm>
            <a:off x="5210175" y="99342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Classification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6"/>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35" name="Google Shape;435;p46"/>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36" name="Google Shape;436;p46"/>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37" name="Google Shape;437;p46"/>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38" name="Google Shape;438;p46"/>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39" name="Google Shape;439;p46"/>
          <p:cNvSpPr/>
          <p:nvPr/>
        </p:nvSpPr>
        <p:spPr>
          <a:xfrm>
            <a:off x="471575" y="1714500"/>
            <a:ext cx="37185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
          <p:cNvSpPr/>
          <p:nvPr/>
        </p:nvSpPr>
        <p:spPr>
          <a:xfrm>
            <a:off x="669725" y="2023050"/>
            <a:ext cx="33222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Predicting search terms in (Google) search engine using the autocomplete feature</a:t>
            </a:r>
            <a:r>
              <a:rPr lang="en" sz="1800">
                <a:solidFill>
                  <a:schemeClr val="accent2"/>
                </a:solidFill>
                <a:latin typeface="Google Sans"/>
                <a:ea typeface="Google Sans"/>
                <a:cs typeface="Google Sans"/>
                <a:sym typeface="Google Sans"/>
              </a:rPr>
              <a:t>.</a:t>
            </a:r>
            <a:endParaRPr sz="1800">
              <a:solidFill>
                <a:schemeClr val="accent2"/>
              </a:solidFill>
              <a:latin typeface="Google Sans"/>
              <a:ea typeface="Google Sans"/>
              <a:cs typeface="Google Sans"/>
              <a:sym typeface="Google Sans"/>
            </a:endParaRPr>
          </a:p>
        </p:txBody>
      </p:sp>
      <p:sp>
        <p:nvSpPr>
          <p:cNvPr id="441" name="Google Shape;441;p46"/>
          <p:cNvSpPr/>
          <p:nvPr/>
        </p:nvSpPr>
        <p:spPr>
          <a:xfrm>
            <a:off x="5210175" y="3108680"/>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Sequence Prediction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7"/>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47" name="Google Shape;447;p47"/>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48" name="Google Shape;448;p47"/>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49" name="Google Shape;449;p47"/>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50" name="Google Shape;450;p47"/>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51" name="Google Shape;451;p47"/>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52" name="Google Shape;452;p47"/>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Predicting the strength </a:t>
            </a:r>
            <a:br>
              <a:rPr lang="en" sz="1800">
                <a:solidFill>
                  <a:schemeClr val="accent2"/>
                </a:solidFill>
                <a:latin typeface="Google Sans"/>
                <a:ea typeface="Google Sans"/>
                <a:cs typeface="Google Sans"/>
                <a:sym typeface="Google Sans"/>
              </a:rPr>
            </a:br>
            <a:r>
              <a:rPr lang="en" sz="1800">
                <a:solidFill>
                  <a:schemeClr val="accent2"/>
                </a:solidFill>
                <a:latin typeface="Google Sans"/>
                <a:ea typeface="Google Sans"/>
                <a:cs typeface="Google Sans"/>
                <a:sym typeface="Google Sans"/>
              </a:rPr>
              <a:t>of a password</a:t>
            </a:r>
            <a:endParaRPr sz="1800">
              <a:solidFill>
                <a:schemeClr val="accent2"/>
              </a:solidFill>
              <a:latin typeface="Google Sans"/>
              <a:ea typeface="Google Sans"/>
              <a:cs typeface="Google Sans"/>
              <a:sym typeface="Google Sans"/>
            </a:endParaRPr>
          </a:p>
        </p:txBody>
      </p:sp>
      <p:sp>
        <p:nvSpPr>
          <p:cNvPr id="454" name="Google Shape;454;p47"/>
          <p:cNvSpPr/>
          <p:nvPr/>
        </p:nvSpPr>
        <p:spPr>
          <a:xfrm>
            <a:off x="5210175" y="240359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Regression</a:t>
            </a:r>
            <a:endParaRPr sz="1800">
              <a:solidFill>
                <a:srgbClr val="FFFFFF"/>
              </a:solidFill>
              <a:latin typeface="Google Sans"/>
              <a:ea typeface="Google Sans"/>
              <a:cs typeface="Google Sans"/>
              <a:sym typeface="Google Sans"/>
            </a:endParaRPr>
          </a:p>
        </p:txBody>
      </p:sp>
      <p:sp>
        <p:nvSpPr>
          <p:cNvPr id="455" name="Google Shape;455;p47"/>
          <p:cNvSpPr/>
          <p:nvPr/>
        </p:nvSpPr>
        <p:spPr>
          <a:xfrm>
            <a:off x="5210175" y="99114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Classification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8"/>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61" name="Google Shape;461;p48"/>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62" name="Google Shape;462;p48"/>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63" name="Google Shape;463;p48"/>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64" name="Google Shape;464;p48"/>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65" name="Google Shape;465;p48"/>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66" name="Google Shape;466;p48"/>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Identifying famous landmarks in a photo</a:t>
            </a:r>
            <a:endParaRPr sz="1800">
              <a:solidFill>
                <a:schemeClr val="accent2"/>
              </a:solidFill>
              <a:latin typeface="Google Sans"/>
              <a:ea typeface="Google Sans"/>
              <a:cs typeface="Google Sans"/>
              <a:sym typeface="Google Sans"/>
            </a:endParaRPr>
          </a:p>
        </p:txBody>
      </p:sp>
      <p:sp>
        <p:nvSpPr>
          <p:cNvPr id="468" name="Google Shape;468;p48"/>
          <p:cNvSpPr/>
          <p:nvPr/>
        </p:nvSpPr>
        <p:spPr>
          <a:xfrm>
            <a:off x="5210175" y="99342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Classification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49"/>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74" name="Google Shape;474;p49"/>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75" name="Google Shape;475;p49"/>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76" name="Google Shape;476;p49"/>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77" name="Google Shape;477;p49"/>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78" name="Google Shape;478;p49"/>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79" name="Google Shape;479;p49"/>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664026" y="2023050"/>
            <a:ext cx="34230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Suggesting spelling corrections </a:t>
            </a:r>
            <a:endParaRPr sz="1800">
              <a:solidFill>
                <a:schemeClr val="accent2"/>
              </a:solidFill>
              <a:latin typeface="Google Sans"/>
              <a:ea typeface="Google Sans"/>
              <a:cs typeface="Google Sans"/>
              <a:sym typeface="Google Sans"/>
            </a:endParaRPr>
          </a:p>
        </p:txBody>
      </p:sp>
      <p:sp>
        <p:nvSpPr>
          <p:cNvPr id="481" name="Google Shape;481;p49"/>
          <p:cNvSpPr/>
          <p:nvPr/>
        </p:nvSpPr>
        <p:spPr>
          <a:xfrm>
            <a:off x="5210175" y="1698510"/>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Clustering</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0"/>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487" name="Google Shape;487;p50"/>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488" name="Google Shape;488;p50"/>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489" name="Google Shape;489;p50"/>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490" name="Google Shape;490;p50"/>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491" name="Google Shape;491;p50"/>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492" name="Google Shape;492;p50"/>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Predicting the quality score for an advertisement</a:t>
            </a:r>
            <a:endParaRPr sz="1800">
              <a:solidFill>
                <a:schemeClr val="accent2"/>
              </a:solidFill>
              <a:latin typeface="Google Sans"/>
              <a:ea typeface="Google Sans"/>
              <a:cs typeface="Google Sans"/>
              <a:sym typeface="Google Sans"/>
            </a:endParaRPr>
          </a:p>
        </p:txBody>
      </p:sp>
      <p:sp>
        <p:nvSpPr>
          <p:cNvPr id="494" name="Google Shape;494;p50"/>
          <p:cNvSpPr/>
          <p:nvPr/>
        </p:nvSpPr>
        <p:spPr>
          <a:xfrm>
            <a:off x="5210175" y="240359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Regression</a:t>
            </a:r>
            <a:endParaRPr sz="1800">
              <a:solidFill>
                <a:srgbClr val="FFFFFF"/>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1"/>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500" name="Google Shape;500;p51"/>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501" name="Google Shape;501;p51"/>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502" name="Google Shape;502;p51"/>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503" name="Google Shape;503;p51"/>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504" name="Google Shape;504;p51"/>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505" name="Google Shape;505;p51"/>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Estimating arrival time based on time of day and traffic.</a:t>
            </a:r>
            <a:endParaRPr sz="1800">
              <a:solidFill>
                <a:schemeClr val="accent2"/>
              </a:solidFill>
              <a:latin typeface="Google Sans"/>
              <a:ea typeface="Google Sans"/>
              <a:cs typeface="Google Sans"/>
              <a:sym typeface="Google Sans"/>
            </a:endParaRPr>
          </a:p>
        </p:txBody>
      </p:sp>
      <p:sp>
        <p:nvSpPr>
          <p:cNvPr id="507" name="Google Shape;507;p51"/>
          <p:cNvSpPr/>
          <p:nvPr/>
        </p:nvSpPr>
        <p:spPr>
          <a:xfrm>
            <a:off x="5210175" y="240359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Regression</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2"/>
          <p:cNvSpPr/>
          <p:nvPr/>
        </p:nvSpPr>
        <p:spPr>
          <a:xfrm>
            <a:off x="5210175" y="99342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Classification</a:t>
            </a:r>
            <a:endParaRPr sz="1800">
              <a:solidFill>
                <a:srgbClr val="1973E8"/>
              </a:solidFill>
              <a:latin typeface="Google Sans"/>
              <a:ea typeface="Google Sans"/>
              <a:cs typeface="Google Sans"/>
              <a:sym typeface="Google Sans"/>
            </a:endParaRPr>
          </a:p>
        </p:txBody>
      </p:sp>
      <p:sp>
        <p:nvSpPr>
          <p:cNvPr id="513" name="Google Shape;513;p52"/>
          <p:cNvSpPr/>
          <p:nvPr/>
        </p:nvSpPr>
        <p:spPr>
          <a:xfrm>
            <a:off x="5210175" y="169851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Clustering</a:t>
            </a:r>
            <a:endParaRPr sz="1800">
              <a:solidFill>
                <a:srgbClr val="1973E8"/>
              </a:solidFill>
              <a:latin typeface="Google Sans"/>
              <a:ea typeface="Google Sans"/>
              <a:cs typeface="Google Sans"/>
              <a:sym typeface="Google Sans"/>
            </a:endParaRPr>
          </a:p>
        </p:txBody>
      </p:sp>
      <p:sp>
        <p:nvSpPr>
          <p:cNvPr id="514" name="Google Shape;514;p52"/>
          <p:cNvSpPr/>
          <p:nvPr/>
        </p:nvSpPr>
        <p:spPr>
          <a:xfrm>
            <a:off x="5210175" y="240359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Regression</a:t>
            </a:r>
            <a:endParaRPr sz="1800">
              <a:solidFill>
                <a:srgbClr val="1973E8"/>
              </a:solidFill>
              <a:latin typeface="Google Sans"/>
              <a:ea typeface="Google Sans"/>
              <a:cs typeface="Google Sans"/>
              <a:sym typeface="Google Sans"/>
            </a:endParaRPr>
          </a:p>
        </p:txBody>
      </p:sp>
      <p:sp>
        <p:nvSpPr>
          <p:cNvPr id="515" name="Google Shape;515;p52"/>
          <p:cNvSpPr/>
          <p:nvPr/>
        </p:nvSpPr>
        <p:spPr>
          <a:xfrm>
            <a:off x="5210175" y="3108680"/>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Sequence Prediction</a:t>
            </a:r>
            <a:endParaRPr sz="1800">
              <a:solidFill>
                <a:srgbClr val="1973E8"/>
              </a:solidFill>
              <a:latin typeface="Google Sans"/>
              <a:ea typeface="Google Sans"/>
              <a:cs typeface="Google Sans"/>
              <a:sym typeface="Google Sans"/>
            </a:endParaRPr>
          </a:p>
        </p:txBody>
      </p:sp>
      <p:sp>
        <p:nvSpPr>
          <p:cNvPr id="516" name="Google Shape;516;p52"/>
          <p:cNvSpPr/>
          <p:nvPr/>
        </p:nvSpPr>
        <p:spPr>
          <a:xfrm>
            <a:off x="5210175" y="3813765"/>
            <a:ext cx="3423000" cy="5274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Style Transfer</a:t>
            </a:r>
            <a:endParaRPr sz="1800">
              <a:solidFill>
                <a:srgbClr val="1973E8"/>
              </a:solidFill>
              <a:latin typeface="Google Sans"/>
              <a:ea typeface="Google Sans"/>
              <a:cs typeface="Google Sans"/>
              <a:sym typeface="Google Sans"/>
            </a:endParaRPr>
          </a:p>
        </p:txBody>
      </p:sp>
      <p:sp>
        <p:nvSpPr>
          <p:cNvPr id="517" name="Google Shape;517;p52"/>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sp>
        <p:nvSpPr>
          <p:cNvPr id="518" name="Google Shape;518;p52"/>
          <p:cNvSpPr/>
          <p:nvPr/>
        </p:nvSpPr>
        <p:spPr>
          <a:xfrm>
            <a:off x="471575" y="1714500"/>
            <a:ext cx="3807900" cy="1905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a:off x="838317" y="2023050"/>
            <a:ext cx="3074400" cy="1288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Translating between two languages</a:t>
            </a:r>
            <a:endParaRPr sz="1800">
              <a:solidFill>
                <a:schemeClr val="accent2"/>
              </a:solidFill>
              <a:latin typeface="Google Sans"/>
              <a:ea typeface="Google Sans"/>
              <a:cs typeface="Google Sans"/>
              <a:sym typeface="Google Sans"/>
            </a:endParaRPr>
          </a:p>
        </p:txBody>
      </p:sp>
      <p:sp>
        <p:nvSpPr>
          <p:cNvPr id="520" name="Google Shape;520;p52"/>
          <p:cNvSpPr/>
          <p:nvPr/>
        </p:nvSpPr>
        <p:spPr>
          <a:xfrm>
            <a:off x="5210175" y="3813765"/>
            <a:ext cx="3423000" cy="5274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Style Transfer</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p>
            <a:pPr indent="-205740" lvl="0" marL="320040" rtl="0" algn="l">
              <a:lnSpc>
                <a:spcPct val="200000"/>
              </a:lnSpc>
              <a:spcBef>
                <a:spcPts val="0"/>
              </a:spcBef>
              <a:spcAft>
                <a:spcPts val="0"/>
              </a:spcAft>
              <a:buClr>
                <a:schemeClr val="dk1"/>
              </a:buClr>
              <a:buSzPts val="1800"/>
              <a:buAutoNum type="arabicPeriod"/>
            </a:pPr>
            <a:r>
              <a:rPr b="0" lang="en">
                <a:solidFill>
                  <a:schemeClr val="dk1"/>
                </a:solidFill>
              </a:rPr>
              <a:t>How does the game work?</a:t>
            </a:r>
            <a:endParaRPr b="0">
              <a:solidFill>
                <a:schemeClr val="dk1"/>
              </a:solidFill>
            </a:endParaRPr>
          </a:p>
          <a:p>
            <a:pPr indent="-205740" lvl="0" marL="320040" rtl="0" algn="l">
              <a:lnSpc>
                <a:spcPct val="200000"/>
              </a:lnSpc>
              <a:spcBef>
                <a:spcPts val="1000"/>
              </a:spcBef>
              <a:spcAft>
                <a:spcPts val="0"/>
              </a:spcAft>
              <a:buClr>
                <a:schemeClr val="dk1"/>
              </a:buClr>
              <a:buSzPts val="1800"/>
              <a:buAutoNum type="arabicPeriod"/>
            </a:pPr>
            <a:r>
              <a:rPr b="0" lang="en">
                <a:solidFill>
                  <a:schemeClr val="dk1"/>
                </a:solidFill>
              </a:rPr>
              <a:t>How is it recognising your drawings?</a:t>
            </a:r>
            <a:endParaRPr b="0">
              <a:solidFill>
                <a:schemeClr val="dk1"/>
              </a:solidFill>
            </a:endParaRPr>
          </a:p>
          <a:p>
            <a:pPr indent="-205740" lvl="0" marL="320040" rtl="0" algn="l">
              <a:lnSpc>
                <a:spcPct val="200000"/>
              </a:lnSpc>
              <a:spcBef>
                <a:spcPts val="1000"/>
              </a:spcBef>
              <a:spcAft>
                <a:spcPts val="1000"/>
              </a:spcAft>
              <a:buClr>
                <a:schemeClr val="dk1"/>
              </a:buClr>
              <a:buSzPts val="1800"/>
              <a:buAutoNum type="arabicPeriod"/>
            </a:pPr>
            <a:r>
              <a:rPr b="0" lang="en">
                <a:solidFill>
                  <a:schemeClr val="dk1"/>
                </a:solidFill>
              </a:rPr>
              <a:t>Further enquiry: How could we program this?</a:t>
            </a:r>
            <a:endParaRPr b="0">
              <a:solidFill>
                <a:schemeClr val="dk1"/>
              </a:solidFill>
            </a:endParaRPr>
          </a:p>
        </p:txBody>
      </p:sp>
      <p:pic>
        <p:nvPicPr>
          <p:cNvPr id="82" name="Google Shape;82;p17">
            <a:hlinkClick r:id="rId3"/>
          </p:cNvPr>
          <p:cNvPicPr preferRelativeResize="0"/>
          <p:nvPr/>
        </p:nvPicPr>
        <p:blipFill>
          <a:blip r:embed="rId4">
            <a:alphaModFix/>
          </a:blip>
          <a:stretch>
            <a:fillRect/>
          </a:stretch>
        </p:blipFill>
        <p:spPr>
          <a:xfrm>
            <a:off x="3558326" y="2677490"/>
            <a:ext cx="153150" cy="153150"/>
          </a:xfrm>
          <a:prstGeom prst="rect">
            <a:avLst/>
          </a:prstGeom>
          <a:noFill/>
          <a:ln>
            <a:noFill/>
          </a:ln>
        </p:spPr>
      </p:pic>
      <p:pic>
        <p:nvPicPr>
          <p:cNvPr id="83" name="Google Shape;83;p17">
            <a:hlinkClick r:id="rId5"/>
          </p:cNvPr>
          <p:cNvPicPr preferRelativeResize="0"/>
          <p:nvPr/>
        </p:nvPicPr>
        <p:blipFill>
          <a:blip r:embed="rId4">
            <a:alphaModFix/>
          </a:blip>
          <a:stretch>
            <a:fillRect/>
          </a:stretch>
        </p:blipFill>
        <p:spPr>
          <a:xfrm>
            <a:off x="3558326" y="4380425"/>
            <a:ext cx="153150" cy="153150"/>
          </a:xfrm>
          <a:prstGeom prst="rect">
            <a:avLst/>
          </a:prstGeom>
          <a:noFill/>
          <a:ln>
            <a:noFill/>
          </a:ln>
        </p:spPr>
      </p:pic>
      <p:sp>
        <p:nvSpPr>
          <p:cNvPr id="84" name="Google Shape;84;p17"/>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Quickdraw Game - Discussion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 Review</a:t>
            </a:r>
            <a:endParaRPr/>
          </a:p>
        </p:txBody>
      </p:sp>
      <p:sp>
        <p:nvSpPr>
          <p:cNvPr id="526" name="Google Shape;526;p53"/>
          <p:cNvSpPr txBox="1"/>
          <p:nvPr>
            <p:ph idx="1" type="subTitle"/>
          </p:nvPr>
        </p:nvSpPr>
        <p:spPr>
          <a:xfrm>
            <a:off x="591450" y="1020025"/>
            <a:ext cx="7973100" cy="3378900"/>
          </a:xfrm>
          <a:prstGeom prst="rect">
            <a:avLst/>
          </a:prstGeom>
        </p:spPr>
        <p:txBody>
          <a:bodyPr anchorCtr="0" anchor="t" bIns="22850" lIns="22850" spcFirstLastPara="1" rIns="22850" wrap="square" tIns="22850">
            <a:noAutofit/>
          </a:bodyPr>
          <a:lstStyle/>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What is ML?</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ML vs Rule-based</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Idea to Implementation</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AI vs ML vs Deep Learning</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History of ML</a:t>
            </a:r>
            <a:endParaRPr sz="1800">
              <a:solidFill>
                <a:srgbClr val="000000"/>
              </a:solidFill>
              <a:latin typeface="Google Sans"/>
              <a:ea typeface="Google Sans"/>
              <a:cs typeface="Google Sans"/>
              <a:sym typeface="Google Sans"/>
            </a:endParaRPr>
          </a:p>
          <a:p>
            <a:pPr indent="-342900" lvl="0" marL="457200" rtl="0" algn="l">
              <a:lnSpc>
                <a:spcPct val="200000"/>
              </a:lnSpc>
              <a:spcBef>
                <a:spcPts val="0"/>
              </a:spcBef>
              <a:spcAft>
                <a:spcPts val="0"/>
              </a:spcAft>
              <a:buSzPts val="1800"/>
              <a:buFont typeface="Google Sans"/>
              <a:buAutoNum type="arabicPeriod"/>
            </a:pPr>
            <a:r>
              <a:rPr lang="en" sz="1800">
                <a:solidFill>
                  <a:srgbClr val="000000"/>
                </a:solidFill>
                <a:latin typeface="Google Sans"/>
                <a:ea typeface="Google Sans"/>
                <a:cs typeface="Google Sans"/>
                <a:sym typeface="Google Sans"/>
              </a:rPr>
              <a:t>Types of ML </a:t>
            </a:r>
            <a:r>
              <a:rPr i="1" lang="en" sz="1400">
                <a:solidFill>
                  <a:srgbClr val="000000"/>
                </a:solidFill>
                <a:latin typeface="Google Sans"/>
                <a:ea typeface="Google Sans"/>
                <a:cs typeface="Google Sans"/>
                <a:sym typeface="Google Sans"/>
              </a:rPr>
              <a:t>[Classification, Clustering, Regression, Sequence Prediction, Style Transfer]</a:t>
            </a:r>
            <a:endParaRPr i="1" sz="1800">
              <a:solidFill>
                <a:srgbClr val="000000"/>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8">
            <a:hlinkClick r:id="rId3"/>
          </p:cNvPr>
          <p:cNvPicPr preferRelativeResize="0"/>
          <p:nvPr/>
        </p:nvPicPr>
        <p:blipFill rotWithShape="1">
          <a:blip r:embed="rId4">
            <a:alphaModFix/>
          </a:blip>
          <a:srcRect b="6288" l="24681" r="24282" t="0"/>
          <a:stretch/>
        </p:blipFill>
        <p:spPr>
          <a:xfrm>
            <a:off x="3835400" y="1014663"/>
            <a:ext cx="4195750" cy="3478825"/>
          </a:xfrm>
          <a:prstGeom prst="rect">
            <a:avLst/>
          </a:prstGeom>
          <a:noFill/>
          <a:ln>
            <a:noFill/>
          </a:ln>
        </p:spPr>
      </p:pic>
      <p:pic>
        <p:nvPicPr>
          <p:cNvPr id="90" name="Google Shape;90;p18">
            <a:hlinkClick r:id="rId5"/>
          </p:cNvPr>
          <p:cNvPicPr preferRelativeResize="0"/>
          <p:nvPr/>
        </p:nvPicPr>
        <p:blipFill>
          <a:blip r:embed="rId6">
            <a:alphaModFix/>
          </a:blip>
          <a:stretch>
            <a:fillRect/>
          </a:stretch>
        </p:blipFill>
        <p:spPr>
          <a:xfrm>
            <a:off x="3558326" y="2677490"/>
            <a:ext cx="153150" cy="153150"/>
          </a:xfrm>
          <a:prstGeom prst="rect">
            <a:avLst/>
          </a:prstGeom>
          <a:noFill/>
          <a:ln>
            <a:noFill/>
          </a:ln>
        </p:spPr>
      </p:pic>
      <p:pic>
        <p:nvPicPr>
          <p:cNvPr id="91" name="Google Shape;91;p18">
            <a:hlinkClick r:id="rId7"/>
          </p:cNvPr>
          <p:cNvPicPr preferRelativeResize="0"/>
          <p:nvPr/>
        </p:nvPicPr>
        <p:blipFill>
          <a:blip r:embed="rId6">
            <a:alphaModFix/>
          </a:blip>
          <a:stretch>
            <a:fillRect/>
          </a:stretch>
        </p:blipFill>
        <p:spPr>
          <a:xfrm>
            <a:off x="3558326" y="4380425"/>
            <a:ext cx="153150" cy="153150"/>
          </a:xfrm>
          <a:prstGeom prst="rect">
            <a:avLst/>
          </a:prstGeom>
          <a:noFill/>
          <a:ln>
            <a:noFill/>
          </a:ln>
        </p:spPr>
      </p:pic>
      <p:sp>
        <p:nvSpPr>
          <p:cNvPr id="92" name="Google Shape;92;p18"/>
          <p:cNvSpPr txBox="1"/>
          <p:nvPr>
            <p:ph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ML work in QuickDraw?</a:t>
            </a:r>
            <a:endParaRPr/>
          </a:p>
        </p:txBody>
      </p:sp>
      <p:sp>
        <p:nvSpPr>
          <p:cNvPr id="93" name="Google Shape;93;p18"/>
          <p:cNvSpPr txBox="1"/>
          <p:nvPr>
            <p:ph idx="4294967295" type="subTitle"/>
          </p:nvPr>
        </p:nvSpPr>
        <p:spPr>
          <a:xfrm>
            <a:off x="570075" y="988197"/>
            <a:ext cx="3807900" cy="1583400"/>
          </a:xfrm>
          <a:prstGeom prst="rect">
            <a:avLst/>
          </a:prstGeom>
        </p:spPr>
        <p:txBody>
          <a:bodyPr anchorCtr="0" anchor="t" bIns="22850" lIns="22850" spcFirstLastPara="1" rIns="22850" wrap="square" tIns="22850">
            <a:noAutofit/>
          </a:bodyPr>
          <a:lstStyle/>
          <a:p>
            <a:pPr indent="0" lvl="0" marL="0" rtl="0" algn="l">
              <a:spcBef>
                <a:spcPts val="0"/>
              </a:spcBef>
              <a:spcAft>
                <a:spcPts val="0"/>
              </a:spcAft>
              <a:buNone/>
            </a:pPr>
            <a:r>
              <a:rPr b="0" lang="en" u="sng">
                <a:solidFill>
                  <a:srgbClr val="1973E8"/>
                </a:solidFill>
                <a:hlinkClick r:id="rId8"/>
              </a:rPr>
              <a:t>g.co/quickdrawdata</a:t>
            </a:r>
            <a:endParaRPr b="0">
              <a:solidFill>
                <a:srgbClr val="1973E8"/>
              </a:solidFill>
            </a:endParaRPr>
          </a:p>
          <a:p>
            <a:pPr indent="0" lvl="0" marL="0" rtl="0" algn="l">
              <a:spcBef>
                <a:spcPts val="1600"/>
              </a:spcBef>
              <a:spcAft>
                <a:spcPts val="1600"/>
              </a:spcAft>
              <a:buClr>
                <a:schemeClr val="dk1"/>
              </a:buClr>
              <a:buSzPts val="1100"/>
              <a:buFont typeface="Arial"/>
              <a:buNone/>
            </a:pPr>
            <a:r>
              <a:rPr b="0" lang="en" u="sng">
                <a:solidFill>
                  <a:srgbClr val="1973E8"/>
                </a:solidFill>
                <a:hlinkClick r:id="rId9"/>
              </a:rPr>
              <a:t>g.co/</a:t>
            </a:r>
            <a:br>
              <a:rPr b="0" lang="en" u="sng">
                <a:solidFill>
                  <a:srgbClr val="1973E8"/>
                </a:solidFill>
                <a:hlinkClick r:id="rId10"/>
              </a:rPr>
            </a:br>
            <a:r>
              <a:rPr b="0" lang="en">
                <a:solidFill>
                  <a:srgbClr val="1973E8"/>
                </a:solidFill>
                <a:uFill>
                  <a:noFill/>
                </a:uFill>
                <a:hlinkClick r:id="rId11"/>
              </a:rPr>
              <a:t>         </a:t>
            </a:r>
            <a:r>
              <a:rPr b="0" lang="en" u="sng">
                <a:solidFill>
                  <a:srgbClr val="1973E8"/>
                </a:solidFill>
                <a:hlinkClick r:id="rId12"/>
              </a:rPr>
              <a:t>quick</a:t>
            </a:r>
            <a:br>
              <a:rPr b="0" lang="en" u="sng">
                <a:solidFill>
                  <a:srgbClr val="1973E8"/>
                </a:solidFill>
                <a:hlinkClick r:id="rId13"/>
              </a:rPr>
            </a:br>
            <a:r>
              <a:rPr b="0" lang="en">
                <a:solidFill>
                  <a:srgbClr val="1973E8"/>
                </a:solidFill>
                <a:uFill>
                  <a:noFill/>
                </a:uFill>
                <a:hlinkClick r:id="rId14"/>
              </a:rPr>
              <a:t>                    </a:t>
            </a:r>
            <a:r>
              <a:rPr b="0" lang="en" u="sng">
                <a:solidFill>
                  <a:srgbClr val="1973E8"/>
                </a:solidFill>
                <a:hlinkClick r:id="rId15"/>
              </a:rPr>
              <a:t>draw</a:t>
            </a:r>
            <a:br>
              <a:rPr b="0" lang="en" u="sng">
                <a:solidFill>
                  <a:srgbClr val="1973E8"/>
                </a:solidFill>
                <a:hlinkClick r:id="rId16"/>
              </a:rPr>
            </a:br>
            <a:r>
              <a:rPr b="0" lang="en">
                <a:solidFill>
                  <a:srgbClr val="1973E8"/>
                </a:solidFill>
                <a:uFill>
                  <a:noFill/>
                </a:uFill>
                <a:hlinkClick r:id="rId17"/>
              </a:rPr>
              <a:t>                              </a:t>
            </a:r>
            <a:r>
              <a:rPr b="0" lang="en" u="sng">
                <a:solidFill>
                  <a:srgbClr val="1973E8"/>
                </a:solidFill>
                <a:hlinkClick r:id="rId18"/>
              </a:rPr>
              <a:t>data</a:t>
            </a:r>
            <a:endParaRPr b="0">
              <a:solidFill>
                <a:srgbClr val="1973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9">
            <a:hlinkClick r:id="rId3"/>
          </p:cNvPr>
          <p:cNvPicPr preferRelativeResize="0"/>
          <p:nvPr/>
        </p:nvPicPr>
        <p:blipFill>
          <a:blip r:embed="rId4">
            <a:alphaModFix/>
          </a:blip>
          <a:stretch>
            <a:fillRect/>
          </a:stretch>
        </p:blipFill>
        <p:spPr>
          <a:xfrm>
            <a:off x="2708051" y="2616546"/>
            <a:ext cx="153150" cy="153150"/>
          </a:xfrm>
          <a:prstGeom prst="rect">
            <a:avLst/>
          </a:prstGeom>
          <a:noFill/>
          <a:ln>
            <a:noFill/>
          </a:ln>
        </p:spPr>
      </p:pic>
      <p:pic>
        <p:nvPicPr>
          <p:cNvPr id="99" name="Google Shape;99;p19">
            <a:hlinkClick r:id="rId5"/>
          </p:cNvPr>
          <p:cNvPicPr preferRelativeResize="0"/>
          <p:nvPr/>
        </p:nvPicPr>
        <p:blipFill>
          <a:blip r:embed="rId4">
            <a:alphaModFix/>
          </a:blip>
          <a:stretch>
            <a:fillRect/>
          </a:stretch>
        </p:blipFill>
        <p:spPr>
          <a:xfrm>
            <a:off x="3329726" y="4328069"/>
            <a:ext cx="153150" cy="153150"/>
          </a:xfrm>
          <a:prstGeom prst="rect">
            <a:avLst/>
          </a:prstGeom>
          <a:noFill/>
          <a:ln>
            <a:noFill/>
          </a:ln>
        </p:spPr>
      </p:pic>
      <p:sp>
        <p:nvSpPr>
          <p:cNvPr id="100" name="Google Shape;100;p19"/>
          <p:cNvSpPr txBox="1"/>
          <p:nvPr/>
        </p:nvSpPr>
        <p:spPr>
          <a:xfrm>
            <a:off x="5210175" y="1094173"/>
            <a:ext cx="3840900" cy="330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latin typeface="Consolas"/>
                <a:ea typeface="Consolas"/>
                <a:cs typeface="Consolas"/>
                <a:sym typeface="Consolas"/>
              </a:rPr>
              <a:t>i</a:t>
            </a:r>
            <a:r>
              <a:rPr lang="en" sz="1800">
                <a:latin typeface="Consolas"/>
                <a:ea typeface="Consolas"/>
                <a:cs typeface="Consolas"/>
                <a:sym typeface="Consolas"/>
              </a:rPr>
              <a:t>f object.height &gt; 10:</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d</a:t>
            </a:r>
            <a:r>
              <a:rPr lang="en" sz="1800">
                <a:latin typeface="Consolas"/>
                <a:ea typeface="Consolas"/>
                <a:cs typeface="Consolas"/>
                <a:sym typeface="Consolas"/>
              </a:rPr>
              <a:t>o x</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if object.color is blue:</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d</a:t>
            </a:r>
            <a:r>
              <a:rPr lang="en" sz="1800">
                <a:latin typeface="Consolas"/>
                <a:ea typeface="Consolas"/>
                <a:cs typeface="Consolas"/>
                <a:sym typeface="Consolas"/>
              </a:rPr>
              <a:t>o y</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i</a:t>
            </a:r>
            <a:r>
              <a:rPr lang="en" sz="1800">
                <a:latin typeface="Consolas"/>
                <a:ea typeface="Consolas"/>
                <a:cs typeface="Consolas"/>
                <a:sym typeface="Consolas"/>
              </a:rPr>
              <a:t>f object.numberOfLegs &gt; 2:</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d</a:t>
            </a:r>
            <a:r>
              <a:rPr lang="en" sz="1800">
                <a:latin typeface="Consolas"/>
                <a:ea typeface="Consolas"/>
                <a:cs typeface="Consolas"/>
                <a:sym typeface="Consolas"/>
              </a:rPr>
              <a:t>o z</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grpSp>
        <p:nvGrpSpPr>
          <p:cNvPr id="101" name="Google Shape;101;p19"/>
          <p:cNvGrpSpPr/>
          <p:nvPr/>
        </p:nvGrpSpPr>
        <p:grpSpPr>
          <a:xfrm>
            <a:off x="1186947" y="1094181"/>
            <a:ext cx="2269353" cy="3302700"/>
            <a:chOff x="1939510" y="1172000"/>
            <a:chExt cx="2269353" cy="3302700"/>
          </a:xfrm>
        </p:grpSpPr>
        <p:sp>
          <p:nvSpPr>
            <p:cNvPr id="102" name="Google Shape;102;p19"/>
            <p:cNvSpPr/>
            <p:nvPr/>
          </p:nvSpPr>
          <p:spPr>
            <a:xfrm>
              <a:off x="1939513" y="1172000"/>
              <a:ext cx="2269200" cy="788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oogle Sans"/>
                  <a:ea typeface="Google Sans"/>
                  <a:cs typeface="Google Sans"/>
                  <a:sym typeface="Google Sans"/>
                </a:rPr>
                <a:t>Frame the </a:t>
              </a:r>
              <a:r>
                <a:rPr lang="en" sz="1800" u="sng">
                  <a:solidFill>
                    <a:schemeClr val="dk2"/>
                  </a:solidFill>
                  <a:latin typeface="Google Sans"/>
                  <a:ea typeface="Google Sans"/>
                  <a:cs typeface="Google Sans"/>
                  <a:sym typeface="Google Sans"/>
                </a:rPr>
                <a:t>goal</a:t>
              </a:r>
              <a:r>
                <a:rPr lang="en" sz="1800">
                  <a:solidFill>
                    <a:schemeClr val="dk2"/>
                  </a:solidFill>
                  <a:latin typeface="Google Sans"/>
                  <a:ea typeface="Google Sans"/>
                  <a:cs typeface="Google Sans"/>
                  <a:sym typeface="Google Sans"/>
                </a:rPr>
                <a:t> of the product</a:t>
              </a:r>
              <a:endParaRPr sz="1800">
                <a:solidFill>
                  <a:schemeClr val="dk2"/>
                </a:solidFill>
                <a:latin typeface="Google Sans"/>
                <a:ea typeface="Google Sans"/>
                <a:cs typeface="Google Sans"/>
                <a:sym typeface="Google Sans"/>
              </a:endParaRPr>
            </a:p>
          </p:txBody>
        </p:sp>
        <p:sp>
          <p:nvSpPr>
            <p:cNvPr id="103" name="Google Shape;103;p19"/>
            <p:cNvSpPr/>
            <p:nvPr/>
          </p:nvSpPr>
          <p:spPr>
            <a:xfrm>
              <a:off x="1939663" y="3686600"/>
              <a:ext cx="2269200" cy="788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chemeClr val="dk2"/>
                  </a:solidFill>
                  <a:latin typeface="Google Sans"/>
                  <a:ea typeface="Google Sans"/>
                  <a:cs typeface="Google Sans"/>
                  <a:sym typeface="Google Sans"/>
                </a:rPr>
                <a:t>Refine</a:t>
              </a:r>
              <a:r>
                <a:rPr lang="en" sz="1800">
                  <a:solidFill>
                    <a:schemeClr val="dk2"/>
                  </a:solidFill>
                  <a:latin typeface="Google Sans"/>
                  <a:ea typeface="Google Sans"/>
                  <a:cs typeface="Google Sans"/>
                  <a:sym typeface="Google Sans"/>
                </a:rPr>
                <a:t> until goals are met</a:t>
              </a:r>
              <a:endParaRPr sz="1800">
                <a:solidFill>
                  <a:schemeClr val="dk2"/>
                </a:solidFill>
                <a:latin typeface="Google Sans"/>
                <a:ea typeface="Google Sans"/>
                <a:cs typeface="Google Sans"/>
                <a:sym typeface="Google Sans"/>
              </a:endParaRPr>
            </a:p>
          </p:txBody>
        </p:sp>
        <p:sp>
          <p:nvSpPr>
            <p:cNvPr id="104" name="Google Shape;104;p19"/>
            <p:cNvSpPr/>
            <p:nvPr/>
          </p:nvSpPr>
          <p:spPr>
            <a:xfrm>
              <a:off x="1939510" y="2342761"/>
              <a:ext cx="2269200" cy="961200"/>
            </a:xfrm>
            <a:prstGeom prst="roundRect">
              <a:avLst>
                <a:gd fmla="val 16667" name="adj"/>
              </a:avLst>
            </a:prstGeom>
            <a:solidFill>
              <a:srgbClr val="FFC69F"/>
            </a:solidFill>
            <a:ln cap="flat" cmpd="sng" w="19050">
              <a:solidFill>
                <a:srgbClr val="FF6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ogle Sans"/>
                  <a:ea typeface="Google Sans"/>
                  <a:cs typeface="Google Sans"/>
                  <a:sym typeface="Google Sans"/>
                </a:rPr>
                <a:t>Designers and engineers </a:t>
              </a:r>
              <a:r>
                <a:rPr lang="en" sz="1800" u="sng">
                  <a:latin typeface="Google Sans"/>
                  <a:ea typeface="Google Sans"/>
                  <a:cs typeface="Google Sans"/>
                  <a:sym typeface="Google Sans"/>
                </a:rPr>
                <a:t>develop</a:t>
              </a:r>
              <a:r>
                <a:rPr lang="en" sz="1800">
                  <a:latin typeface="Google Sans"/>
                  <a:ea typeface="Google Sans"/>
                  <a:cs typeface="Google Sans"/>
                  <a:sym typeface="Google Sans"/>
                </a:rPr>
                <a:t> flow and logic</a:t>
              </a:r>
              <a:endParaRPr sz="1800">
                <a:latin typeface="Google Sans"/>
                <a:ea typeface="Google Sans"/>
                <a:cs typeface="Google Sans"/>
                <a:sym typeface="Google Sans"/>
              </a:endParaRPr>
            </a:p>
          </p:txBody>
        </p:sp>
      </p:grpSp>
      <p:cxnSp>
        <p:nvCxnSpPr>
          <p:cNvPr id="105" name="Google Shape;105;p19"/>
          <p:cNvCxnSpPr>
            <a:stCxn id="102" idx="2"/>
            <a:endCxn id="104" idx="0"/>
          </p:cNvCxnSpPr>
          <p:nvPr/>
        </p:nvCxnSpPr>
        <p:spPr>
          <a:xfrm>
            <a:off x="2321550" y="1882281"/>
            <a:ext cx="0" cy="382800"/>
          </a:xfrm>
          <a:prstGeom prst="straightConnector1">
            <a:avLst/>
          </a:prstGeom>
          <a:noFill/>
          <a:ln cap="flat" cmpd="sng" w="19050">
            <a:solidFill>
              <a:schemeClr val="dk2"/>
            </a:solidFill>
            <a:prstDash val="solid"/>
            <a:round/>
            <a:headEnd len="med" w="med" type="none"/>
            <a:tailEnd len="med" w="med" type="triangle"/>
          </a:ln>
        </p:spPr>
      </p:cxnSp>
      <p:cxnSp>
        <p:nvCxnSpPr>
          <p:cNvPr id="106" name="Google Shape;106;p19"/>
          <p:cNvCxnSpPr>
            <a:stCxn id="104" idx="2"/>
            <a:endCxn id="103" idx="0"/>
          </p:cNvCxnSpPr>
          <p:nvPr/>
        </p:nvCxnSpPr>
        <p:spPr>
          <a:xfrm>
            <a:off x="2321547" y="3226142"/>
            <a:ext cx="300" cy="382500"/>
          </a:xfrm>
          <a:prstGeom prst="straightConnector1">
            <a:avLst/>
          </a:prstGeom>
          <a:noFill/>
          <a:ln cap="flat" cmpd="sng" w="19050">
            <a:solidFill>
              <a:schemeClr val="dk2"/>
            </a:solidFill>
            <a:prstDash val="solid"/>
            <a:round/>
            <a:headEnd len="med" w="med" type="none"/>
            <a:tailEnd len="med" w="med" type="triangle"/>
          </a:ln>
        </p:spPr>
      </p:cxnSp>
      <p:sp>
        <p:nvSpPr>
          <p:cNvPr id="107" name="Google Shape;107;p19"/>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a:solidFill>
                  <a:schemeClr val="dk1"/>
                </a:solidFill>
                <a:latin typeface="Google Sans Medium"/>
                <a:ea typeface="Google Sans Medium"/>
                <a:cs typeface="Google Sans Medium"/>
                <a:sym typeface="Google Sans Medium"/>
              </a:rPr>
              <a:t>Quickdraw: Rule-based</a:t>
            </a:r>
            <a:endParaRPr b="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p:nvPr/>
        </p:nvSpPr>
        <p:spPr>
          <a:xfrm>
            <a:off x="5113050" y="12545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7441476" y="1986825"/>
            <a:ext cx="1459200" cy="16680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4965500" y="1163600"/>
            <a:ext cx="1459200" cy="3302700"/>
          </a:xfrm>
          <a:prstGeom prst="roundRect">
            <a:avLst>
              <a:gd fmla="val 16667" name="adj"/>
            </a:avLst>
          </a:prstGeom>
          <a:solidFill>
            <a:srgbClr val="FFFFFF"/>
          </a:solid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0"/>
          <p:cNvPicPr preferRelativeResize="0"/>
          <p:nvPr/>
        </p:nvPicPr>
        <p:blipFill rotWithShape="1">
          <a:blip r:embed="rId3">
            <a:alphaModFix/>
          </a:blip>
          <a:srcRect b="22644" l="27672" r="63622" t="56784"/>
          <a:stretch/>
        </p:blipFill>
        <p:spPr>
          <a:xfrm>
            <a:off x="7587775" y="2066900"/>
            <a:ext cx="1168800" cy="1553647"/>
          </a:xfrm>
          <a:prstGeom prst="rect">
            <a:avLst/>
          </a:prstGeom>
          <a:noFill/>
          <a:ln>
            <a:noFill/>
          </a:ln>
        </p:spPr>
      </p:pic>
      <p:pic>
        <p:nvPicPr>
          <p:cNvPr id="116" name="Google Shape;116;p20"/>
          <p:cNvPicPr preferRelativeResize="0"/>
          <p:nvPr/>
        </p:nvPicPr>
        <p:blipFill rotWithShape="1">
          <a:blip r:embed="rId4">
            <a:alphaModFix/>
          </a:blip>
          <a:srcRect b="0" l="37020" r="55631" t="15725"/>
          <a:stretch/>
        </p:blipFill>
        <p:spPr>
          <a:xfrm>
            <a:off x="5150839" y="1271600"/>
            <a:ext cx="480216" cy="3098031"/>
          </a:xfrm>
          <a:prstGeom prst="rect">
            <a:avLst/>
          </a:prstGeom>
          <a:noFill/>
          <a:ln>
            <a:noFill/>
          </a:ln>
        </p:spPr>
      </p:pic>
      <p:pic>
        <p:nvPicPr>
          <p:cNvPr id="117" name="Google Shape;117;p20"/>
          <p:cNvPicPr preferRelativeResize="0"/>
          <p:nvPr/>
        </p:nvPicPr>
        <p:blipFill rotWithShape="1">
          <a:blip r:embed="rId4">
            <a:alphaModFix/>
          </a:blip>
          <a:srcRect b="0" l="53922" r="35388" t="15725"/>
          <a:stretch/>
        </p:blipFill>
        <p:spPr>
          <a:xfrm>
            <a:off x="5620126" y="1271600"/>
            <a:ext cx="698587" cy="3098031"/>
          </a:xfrm>
          <a:prstGeom prst="rect">
            <a:avLst/>
          </a:prstGeom>
          <a:noFill/>
          <a:ln>
            <a:noFill/>
          </a:ln>
        </p:spPr>
      </p:pic>
      <p:sp>
        <p:nvSpPr>
          <p:cNvPr id="118" name="Google Shape;118;p20"/>
          <p:cNvSpPr/>
          <p:nvPr/>
        </p:nvSpPr>
        <p:spPr>
          <a:xfrm>
            <a:off x="5113050" y="18641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5113050" y="24737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5113050" y="30833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5113050" y="36929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5113050" y="4302575"/>
            <a:ext cx="1209900" cy="7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20"/>
          <p:cNvCxnSpPr>
            <a:endCxn id="113" idx="1"/>
          </p:cNvCxnSpPr>
          <p:nvPr/>
        </p:nvCxnSpPr>
        <p:spPr>
          <a:xfrm>
            <a:off x="6432876" y="1562925"/>
            <a:ext cx="1008600" cy="12579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20"/>
          <p:cNvCxnSpPr>
            <a:endCxn id="113" idx="1"/>
          </p:cNvCxnSpPr>
          <p:nvPr/>
        </p:nvCxnSpPr>
        <p:spPr>
          <a:xfrm>
            <a:off x="6449076" y="2059425"/>
            <a:ext cx="992400" cy="7614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20"/>
          <p:cNvCxnSpPr>
            <a:stCxn id="114" idx="3"/>
            <a:endCxn id="113" idx="1"/>
          </p:cNvCxnSpPr>
          <p:nvPr/>
        </p:nvCxnSpPr>
        <p:spPr>
          <a:xfrm>
            <a:off x="6424700" y="2814950"/>
            <a:ext cx="1016700" cy="60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0"/>
          <p:cNvCxnSpPr>
            <a:endCxn id="113" idx="1"/>
          </p:cNvCxnSpPr>
          <p:nvPr/>
        </p:nvCxnSpPr>
        <p:spPr>
          <a:xfrm flipH="1" rot="10800000">
            <a:off x="6419076" y="2820825"/>
            <a:ext cx="1022400" cy="6975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20"/>
          <p:cNvCxnSpPr>
            <a:endCxn id="113" idx="1"/>
          </p:cNvCxnSpPr>
          <p:nvPr/>
        </p:nvCxnSpPr>
        <p:spPr>
          <a:xfrm flipH="1" rot="10800000">
            <a:off x="6445476" y="2820825"/>
            <a:ext cx="996000" cy="1165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20"/>
          <p:cNvSpPr/>
          <p:nvPr/>
        </p:nvSpPr>
        <p:spPr>
          <a:xfrm>
            <a:off x="5113050" y="1254575"/>
            <a:ext cx="1209900" cy="11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dk1"/>
                </a:solidFill>
                <a:latin typeface="Google Sans Medium"/>
                <a:ea typeface="Google Sans Medium"/>
                <a:cs typeface="Google Sans Medium"/>
                <a:sym typeface="Google Sans Medium"/>
              </a:rPr>
              <a:t>Quickdraw: Machine Learning</a:t>
            </a:r>
            <a:endParaRPr/>
          </a:p>
        </p:txBody>
      </p:sp>
      <p:pic>
        <p:nvPicPr>
          <p:cNvPr id="130" name="Google Shape;130;p20">
            <a:hlinkClick r:id="rId5"/>
          </p:cNvPr>
          <p:cNvPicPr preferRelativeResize="0"/>
          <p:nvPr/>
        </p:nvPicPr>
        <p:blipFill>
          <a:blip r:embed="rId6">
            <a:alphaModFix/>
          </a:blip>
          <a:stretch>
            <a:fillRect/>
          </a:stretch>
        </p:blipFill>
        <p:spPr>
          <a:xfrm>
            <a:off x="2732048" y="2605959"/>
            <a:ext cx="153150" cy="153150"/>
          </a:xfrm>
          <a:prstGeom prst="rect">
            <a:avLst/>
          </a:prstGeom>
          <a:noFill/>
          <a:ln>
            <a:noFill/>
          </a:ln>
        </p:spPr>
      </p:pic>
      <p:pic>
        <p:nvPicPr>
          <p:cNvPr id="131" name="Google Shape;131;p20">
            <a:hlinkClick r:id="rId7"/>
          </p:cNvPr>
          <p:cNvPicPr preferRelativeResize="0"/>
          <p:nvPr/>
        </p:nvPicPr>
        <p:blipFill>
          <a:blip r:embed="rId6">
            <a:alphaModFix/>
          </a:blip>
          <a:stretch>
            <a:fillRect/>
          </a:stretch>
        </p:blipFill>
        <p:spPr>
          <a:xfrm>
            <a:off x="2884448" y="4308894"/>
            <a:ext cx="153150" cy="153150"/>
          </a:xfrm>
          <a:prstGeom prst="rect">
            <a:avLst/>
          </a:prstGeom>
          <a:noFill/>
          <a:ln>
            <a:noFill/>
          </a:ln>
        </p:spPr>
      </p:pic>
      <p:grpSp>
        <p:nvGrpSpPr>
          <p:cNvPr id="132" name="Google Shape;132;p20"/>
          <p:cNvGrpSpPr/>
          <p:nvPr/>
        </p:nvGrpSpPr>
        <p:grpSpPr>
          <a:xfrm>
            <a:off x="1194536" y="1083594"/>
            <a:ext cx="2269200" cy="3302700"/>
            <a:chOff x="1639814" y="1155125"/>
            <a:chExt cx="2269200" cy="3302700"/>
          </a:xfrm>
        </p:grpSpPr>
        <p:sp>
          <p:nvSpPr>
            <p:cNvPr id="133" name="Google Shape;133;p20"/>
            <p:cNvSpPr/>
            <p:nvPr/>
          </p:nvSpPr>
          <p:spPr>
            <a:xfrm>
              <a:off x="1639814" y="1155125"/>
              <a:ext cx="2269200" cy="788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oogle Sans"/>
                  <a:ea typeface="Google Sans"/>
                  <a:cs typeface="Google Sans"/>
                  <a:sym typeface="Google Sans"/>
                </a:rPr>
                <a:t>Frame the </a:t>
              </a:r>
              <a:r>
                <a:rPr lang="en" sz="1800" u="sng">
                  <a:solidFill>
                    <a:schemeClr val="dk2"/>
                  </a:solidFill>
                  <a:latin typeface="Google Sans"/>
                  <a:ea typeface="Google Sans"/>
                  <a:cs typeface="Google Sans"/>
                  <a:sym typeface="Google Sans"/>
                </a:rPr>
                <a:t>goal</a:t>
              </a:r>
              <a:r>
                <a:rPr lang="en" sz="1800">
                  <a:solidFill>
                    <a:schemeClr val="dk2"/>
                  </a:solidFill>
                  <a:latin typeface="Google Sans"/>
                  <a:ea typeface="Google Sans"/>
                  <a:cs typeface="Google Sans"/>
                  <a:sym typeface="Google Sans"/>
                </a:rPr>
                <a:t> of the product</a:t>
              </a:r>
              <a:endParaRPr sz="1800">
                <a:solidFill>
                  <a:schemeClr val="dk2"/>
                </a:solidFill>
                <a:latin typeface="Google Sans"/>
                <a:ea typeface="Google Sans"/>
                <a:cs typeface="Google Sans"/>
                <a:sym typeface="Google Sans"/>
              </a:endParaRPr>
            </a:p>
          </p:txBody>
        </p:sp>
        <p:sp>
          <p:nvSpPr>
            <p:cNvPr id="134" name="Google Shape;134;p20"/>
            <p:cNvSpPr/>
            <p:nvPr/>
          </p:nvSpPr>
          <p:spPr>
            <a:xfrm>
              <a:off x="1639814" y="3669725"/>
              <a:ext cx="2269200" cy="788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chemeClr val="dk2"/>
                  </a:solidFill>
                  <a:latin typeface="Google Sans"/>
                  <a:ea typeface="Google Sans"/>
                  <a:cs typeface="Google Sans"/>
                  <a:sym typeface="Google Sans"/>
                </a:rPr>
                <a:t>Refine</a:t>
              </a:r>
              <a:r>
                <a:rPr lang="en" sz="1800">
                  <a:solidFill>
                    <a:schemeClr val="dk2"/>
                  </a:solidFill>
                  <a:latin typeface="Google Sans"/>
                  <a:ea typeface="Google Sans"/>
                  <a:cs typeface="Google Sans"/>
                  <a:sym typeface="Google Sans"/>
                </a:rPr>
                <a:t> until goals are met</a:t>
              </a:r>
              <a:endParaRPr sz="1800">
                <a:solidFill>
                  <a:schemeClr val="dk2"/>
                </a:solidFill>
                <a:latin typeface="Google Sans"/>
                <a:ea typeface="Google Sans"/>
                <a:cs typeface="Google Sans"/>
                <a:sym typeface="Google Sans"/>
              </a:endParaRPr>
            </a:p>
          </p:txBody>
        </p:sp>
        <p:cxnSp>
          <p:nvCxnSpPr>
            <p:cNvPr id="135" name="Google Shape;135;p20"/>
            <p:cNvCxnSpPr>
              <a:stCxn id="133" idx="2"/>
              <a:endCxn id="136" idx="0"/>
            </p:cNvCxnSpPr>
            <p:nvPr/>
          </p:nvCxnSpPr>
          <p:spPr>
            <a:xfrm>
              <a:off x="2774414" y="1943225"/>
              <a:ext cx="0" cy="372300"/>
            </a:xfrm>
            <a:prstGeom prst="straightConnector1">
              <a:avLst/>
            </a:prstGeom>
            <a:noFill/>
            <a:ln cap="flat" cmpd="sng" w="19050">
              <a:solidFill>
                <a:schemeClr val="dk2"/>
              </a:solidFill>
              <a:prstDash val="solid"/>
              <a:round/>
              <a:headEnd len="med" w="med" type="none"/>
              <a:tailEnd len="med" w="med" type="triangle"/>
            </a:ln>
          </p:spPr>
        </p:cxnSp>
        <p:cxnSp>
          <p:nvCxnSpPr>
            <p:cNvPr id="137" name="Google Shape;137;p20"/>
            <p:cNvCxnSpPr>
              <a:stCxn id="136" idx="2"/>
              <a:endCxn id="134" idx="0"/>
            </p:cNvCxnSpPr>
            <p:nvPr/>
          </p:nvCxnSpPr>
          <p:spPr>
            <a:xfrm>
              <a:off x="2774414" y="3276825"/>
              <a:ext cx="0" cy="393000"/>
            </a:xfrm>
            <a:prstGeom prst="straightConnector1">
              <a:avLst/>
            </a:prstGeom>
            <a:noFill/>
            <a:ln cap="flat" cmpd="sng" w="19050">
              <a:solidFill>
                <a:schemeClr val="dk2"/>
              </a:solidFill>
              <a:prstDash val="solid"/>
              <a:round/>
              <a:headEnd len="med" w="med" type="none"/>
              <a:tailEnd len="med" w="med" type="triangle"/>
            </a:ln>
          </p:spPr>
        </p:cxnSp>
        <p:sp>
          <p:nvSpPr>
            <p:cNvPr id="136" name="Google Shape;136;p20"/>
            <p:cNvSpPr/>
            <p:nvPr/>
          </p:nvSpPr>
          <p:spPr>
            <a:xfrm>
              <a:off x="1639814" y="2315625"/>
              <a:ext cx="2269200" cy="9612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latin typeface="Google Sans"/>
                  <a:ea typeface="Google Sans"/>
                  <a:cs typeface="Google Sans"/>
                  <a:sym typeface="Google Sans"/>
                </a:rPr>
                <a:t>Train</a:t>
              </a:r>
              <a:r>
                <a:rPr lang="en" sz="1800">
                  <a:latin typeface="Google Sans"/>
                  <a:ea typeface="Google Sans"/>
                  <a:cs typeface="Google Sans"/>
                  <a:sym typeface="Google Sans"/>
                </a:rPr>
                <a:t> a model using examples</a:t>
              </a:r>
              <a:endParaRPr sz="1800">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p:nvPr/>
        </p:nvSpPr>
        <p:spPr>
          <a:xfrm>
            <a:off x="5159088" y="1848725"/>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Rules-based approach</a:t>
            </a:r>
            <a:endParaRPr sz="1800">
              <a:solidFill>
                <a:srgbClr val="1973E8"/>
              </a:solidFill>
              <a:latin typeface="Google Sans"/>
              <a:ea typeface="Google Sans"/>
              <a:cs typeface="Google Sans"/>
              <a:sym typeface="Google Sans"/>
            </a:endParaRPr>
          </a:p>
        </p:txBody>
      </p:sp>
      <p:sp>
        <p:nvSpPr>
          <p:cNvPr id="143" name="Google Shape;143;p21"/>
          <p:cNvSpPr/>
          <p:nvPr/>
        </p:nvSpPr>
        <p:spPr>
          <a:xfrm>
            <a:off x="5159088" y="2595100"/>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Machine Learning</a:t>
            </a:r>
            <a:endParaRPr sz="1800">
              <a:solidFill>
                <a:srgbClr val="1973E8"/>
              </a:solidFill>
              <a:latin typeface="Google Sans"/>
              <a:ea typeface="Google Sans"/>
              <a:cs typeface="Google Sans"/>
              <a:sym typeface="Google Sans"/>
            </a:endParaRPr>
          </a:p>
        </p:txBody>
      </p:sp>
      <p:sp>
        <p:nvSpPr>
          <p:cNvPr id="144" name="Google Shape;144;p21"/>
          <p:cNvSpPr/>
          <p:nvPr/>
        </p:nvSpPr>
        <p:spPr>
          <a:xfrm>
            <a:off x="485724" y="1915625"/>
            <a:ext cx="3718500" cy="1171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653413" y="2159963"/>
            <a:ext cx="3322200" cy="682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Alphabetising a list of song titles</a:t>
            </a:r>
            <a:endParaRPr sz="1800">
              <a:solidFill>
                <a:schemeClr val="accent2"/>
              </a:solidFill>
              <a:latin typeface="Google Sans"/>
              <a:ea typeface="Google Sans"/>
              <a:cs typeface="Google Sans"/>
              <a:sym typeface="Google Sans"/>
            </a:endParaRPr>
          </a:p>
        </p:txBody>
      </p:sp>
      <p:sp>
        <p:nvSpPr>
          <p:cNvPr id="146" name="Google Shape;146;p21"/>
          <p:cNvSpPr/>
          <p:nvPr/>
        </p:nvSpPr>
        <p:spPr>
          <a:xfrm>
            <a:off x="5159088" y="1848725"/>
            <a:ext cx="3423000" cy="558600"/>
          </a:xfrm>
          <a:prstGeom prst="roundRect">
            <a:avLst>
              <a:gd fmla="val 16667" name="adj"/>
            </a:avLst>
          </a:prstGeom>
          <a:solidFill>
            <a:srgbClr val="1973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Rules-based</a:t>
            </a:r>
            <a:endParaRPr sz="1800">
              <a:solidFill>
                <a:srgbClr val="FFFFFF"/>
              </a:solidFill>
              <a:latin typeface="Google Sans"/>
              <a:ea typeface="Google Sans"/>
              <a:cs typeface="Google Sans"/>
              <a:sym typeface="Google Sans"/>
            </a:endParaRPr>
          </a:p>
        </p:txBody>
      </p:sp>
      <p:sp>
        <p:nvSpPr>
          <p:cNvPr id="147" name="Google Shape;147;p21"/>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Approach to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p:nvPr/>
        </p:nvSpPr>
        <p:spPr>
          <a:xfrm>
            <a:off x="5159088" y="1848725"/>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Rules-based approach</a:t>
            </a:r>
            <a:endParaRPr sz="1800">
              <a:solidFill>
                <a:srgbClr val="1973E8"/>
              </a:solidFill>
              <a:latin typeface="Google Sans"/>
              <a:ea typeface="Google Sans"/>
              <a:cs typeface="Google Sans"/>
              <a:sym typeface="Google Sans"/>
            </a:endParaRPr>
          </a:p>
        </p:txBody>
      </p:sp>
      <p:sp>
        <p:nvSpPr>
          <p:cNvPr id="153" name="Google Shape;153;p22"/>
          <p:cNvSpPr/>
          <p:nvPr/>
        </p:nvSpPr>
        <p:spPr>
          <a:xfrm>
            <a:off x="5159088" y="2595100"/>
            <a:ext cx="3423000" cy="558600"/>
          </a:xfrm>
          <a:prstGeom prst="roundRect">
            <a:avLst>
              <a:gd fmla="val 16667" name="adj"/>
            </a:avLst>
          </a:prstGeom>
          <a:solidFill>
            <a:schemeClr val="lt1"/>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73E8"/>
                </a:solidFill>
                <a:latin typeface="Google Sans"/>
                <a:ea typeface="Google Sans"/>
                <a:cs typeface="Google Sans"/>
                <a:sym typeface="Google Sans"/>
              </a:rPr>
              <a:t>Machine Learning</a:t>
            </a:r>
            <a:endParaRPr sz="1800">
              <a:solidFill>
                <a:srgbClr val="1973E8"/>
              </a:solidFill>
              <a:latin typeface="Google Sans"/>
              <a:ea typeface="Google Sans"/>
              <a:cs typeface="Google Sans"/>
              <a:sym typeface="Google Sans"/>
            </a:endParaRPr>
          </a:p>
        </p:txBody>
      </p:sp>
      <p:sp>
        <p:nvSpPr>
          <p:cNvPr id="154" name="Google Shape;154;p22"/>
          <p:cNvSpPr/>
          <p:nvPr/>
        </p:nvSpPr>
        <p:spPr>
          <a:xfrm>
            <a:off x="485725" y="1903746"/>
            <a:ext cx="3718500" cy="1171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843853" y="2148096"/>
            <a:ext cx="3002100" cy="682500"/>
          </a:xfrm>
          <a:prstGeom prst="rect">
            <a:avLst/>
          </a:prstGeom>
          <a:noFill/>
          <a:ln>
            <a:noFill/>
          </a:ln>
        </p:spPr>
        <p:txBody>
          <a:bodyPr anchorCtr="0" anchor="ctr" bIns="0" lIns="0" spcFirstLastPara="1" rIns="0" wrap="square" tIns="182875">
            <a:noAutofit/>
          </a:bodyPr>
          <a:lstStyle/>
          <a:p>
            <a:pPr indent="0" lvl="0" marL="0" rtl="0" algn="ctr">
              <a:spcBef>
                <a:spcPts val="0"/>
              </a:spcBef>
              <a:spcAft>
                <a:spcPts val="1600"/>
              </a:spcAft>
              <a:buNone/>
            </a:pPr>
            <a:r>
              <a:rPr lang="en" sz="1800">
                <a:solidFill>
                  <a:schemeClr val="accent2"/>
                </a:solidFill>
                <a:latin typeface="Google Sans"/>
                <a:ea typeface="Google Sans"/>
                <a:cs typeface="Google Sans"/>
                <a:sym typeface="Google Sans"/>
              </a:rPr>
              <a:t>Ranking Web Search Results</a:t>
            </a:r>
            <a:endParaRPr sz="1800">
              <a:solidFill>
                <a:schemeClr val="accent2"/>
              </a:solidFill>
              <a:latin typeface="Google Sans"/>
              <a:ea typeface="Google Sans"/>
              <a:cs typeface="Google Sans"/>
              <a:sym typeface="Google Sans"/>
            </a:endParaRPr>
          </a:p>
        </p:txBody>
      </p:sp>
      <p:sp>
        <p:nvSpPr>
          <p:cNvPr id="156" name="Google Shape;156;p22"/>
          <p:cNvSpPr/>
          <p:nvPr/>
        </p:nvSpPr>
        <p:spPr>
          <a:xfrm>
            <a:off x="5159088" y="1848725"/>
            <a:ext cx="3423000" cy="558600"/>
          </a:xfrm>
          <a:prstGeom prst="roundRect">
            <a:avLst>
              <a:gd fmla="val 16667" name="adj"/>
            </a:avLst>
          </a:prstGeom>
          <a:solidFill>
            <a:srgbClr val="1973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Rules-based</a:t>
            </a:r>
            <a:endParaRPr sz="1800">
              <a:solidFill>
                <a:srgbClr val="FFFFFF"/>
              </a:solidFill>
              <a:latin typeface="Google Sans"/>
              <a:ea typeface="Google Sans"/>
              <a:cs typeface="Google Sans"/>
              <a:sym typeface="Google Sans"/>
            </a:endParaRPr>
          </a:p>
        </p:txBody>
      </p:sp>
      <p:sp>
        <p:nvSpPr>
          <p:cNvPr id="157" name="Google Shape;157;p22"/>
          <p:cNvSpPr/>
          <p:nvPr/>
        </p:nvSpPr>
        <p:spPr>
          <a:xfrm>
            <a:off x="5159088" y="2595100"/>
            <a:ext cx="3423000" cy="558600"/>
          </a:xfrm>
          <a:prstGeom prst="roundRect">
            <a:avLst>
              <a:gd fmla="val 16667" name="adj"/>
            </a:avLst>
          </a:prstGeom>
          <a:solidFill>
            <a:srgbClr val="1973E8"/>
          </a:solidFill>
          <a:ln cap="flat" cmpd="sng" w="9525">
            <a:solidFill>
              <a:srgbClr val="19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Machine Learning</a:t>
            </a:r>
            <a:endParaRPr sz="1800">
              <a:solidFill>
                <a:srgbClr val="FFFFFF"/>
              </a:solidFill>
              <a:latin typeface="Google Sans"/>
              <a:ea typeface="Google Sans"/>
              <a:cs typeface="Google Sans"/>
              <a:sym typeface="Google Sans"/>
            </a:endParaRPr>
          </a:p>
        </p:txBody>
      </p:sp>
      <p:sp>
        <p:nvSpPr>
          <p:cNvPr id="158" name="Google Shape;158;p22"/>
          <p:cNvSpPr txBox="1"/>
          <p:nvPr>
            <p:ph type="title"/>
          </p:nvPr>
        </p:nvSpPr>
        <p:spPr>
          <a:xfrm>
            <a:off x="417677" y="341875"/>
            <a:ext cx="38079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Approach to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